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notesMasterIdLst>
    <p:notesMasterId r:id="rId12"/>
  </p:notesMaster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1-1.png"/><Relationship Id="rId2" Type="http://schemas.openxmlformats.org/officeDocument/2006/relationships/image" Target="../media/image-1-2.png"/><Relationship Id="rId4" Type="http://schemas.openxmlformats.org/officeDocument/2006/relationships/slideLayout" Target="../slideLayouts/slideLayout1.xml"/><Relationship Id="rId5"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10-1.png"/><Relationship Id="rId2" Type="http://schemas.openxmlformats.org/officeDocument/2006/relationships/image" Target="../media/image-10-2.png"/><Relationship Id="rId4" Type="http://schemas.openxmlformats.org/officeDocument/2006/relationships/slideLayout" Target="../slideLayouts/slideLayout1.xml"/><Relationship Id="rId5"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2-1.png"/><Relationship Id="rId2" Type="http://schemas.openxmlformats.org/officeDocument/2006/relationships/image" Target="../media/image-2-2.png"/><Relationship Id="rId4" Type="http://schemas.openxmlformats.org/officeDocument/2006/relationships/slideLayout" Target="../slideLayouts/slideLayout1.xml"/><Relationship Id="rId5"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2" Type="http://schemas.openxmlformats.org/officeDocument/2006/relationships/hyperlink" Target="https://gamma.app" TargetMode="External"/><Relationship Id="rId1" Type="http://schemas.openxmlformats.org/officeDocument/2006/relationships/image" Target="../media/image-3-1.png"/><Relationship Id="rId3" Type="http://schemas.openxmlformats.org/officeDocument/2006/relationships/slideLayout" Target="../slideLayouts/slideLayout1.xml"/><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2" Type="http://schemas.openxmlformats.org/officeDocument/2006/relationships/hyperlink" Target="https://gamma.app" TargetMode="External"/><Relationship Id="rId1" Type="http://schemas.openxmlformats.org/officeDocument/2006/relationships/image" Target="../media/image-4-1.png"/><Relationship Id="rId3" Type="http://schemas.openxmlformats.org/officeDocument/2006/relationships/slideLayout" Target="../slideLayouts/slideLayout1.xml"/><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5" Type="http://schemas.openxmlformats.org/officeDocument/2006/relationships/hyperlink" Target="https://gamma.app" TargetMode="External"/><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image" Target="../media/image-5-4.png"/><Relationship Id="rId6" Type="http://schemas.openxmlformats.org/officeDocument/2006/relationships/slideLayout" Target="../slideLayouts/slideLayout1.xml"/><Relationship Id="rId7"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6-1.png"/><Relationship Id="rId2" Type="http://schemas.openxmlformats.org/officeDocument/2006/relationships/image" Target="../media/image-6-2.png"/><Relationship Id="rId4" Type="http://schemas.openxmlformats.org/officeDocument/2006/relationships/slideLayout" Target="../slideLayouts/slideLayout1.xml"/><Relationship Id="rId5"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2" Type="http://schemas.openxmlformats.org/officeDocument/2006/relationships/hyperlink" Target="https://gamma.app" TargetMode="External"/><Relationship Id="rId1" Type="http://schemas.openxmlformats.org/officeDocument/2006/relationships/image" Target="../media/image-7-1.png"/><Relationship Id="rId3" Type="http://schemas.openxmlformats.org/officeDocument/2006/relationships/slideLayout" Target="../slideLayouts/slideLayout1.xml"/><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8-1.png"/><Relationship Id="rId2" Type="http://schemas.openxmlformats.org/officeDocument/2006/relationships/image" Target="../media/image-8-2.png"/><Relationship Id="rId4" Type="http://schemas.openxmlformats.org/officeDocument/2006/relationships/slideLayout" Target="../slideLayouts/slideLayout1.xml"/><Relationship Id="rId5"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6" Type="http://schemas.openxmlformats.org/officeDocument/2006/relationships/hyperlink" Target="https://gamma.app" TargetMode="External"/><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image" Target="../media/image-9-3.png"/><Relationship Id="rId4" Type="http://schemas.openxmlformats.org/officeDocument/2006/relationships/image" Target="../media/image-9-4.png"/><Relationship Id="rId5" Type="http://schemas.openxmlformats.org/officeDocument/2006/relationships/image" Target="../media/image-9-5.png"/><Relationship Id="rId7" Type="http://schemas.openxmlformats.org/officeDocument/2006/relationships/slideLayout" Target="../slideLayouts/slideLayout1.xml"/><Relationship Id="rId8"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sp>
      <p:sp>
        <p:nvSpPr>
          <p:cNvPr id="3" name="Shape 1"/>
          <p:cNvSpPr/>
          <p:nvPr/>
        </p:nvSpPr>
        <p:spPr>
          <a:xfrm>
            <a:off x="0" y="0"/>
            <a:ext cx="14630400" cy="8229600"/>
          </a:xfrm>
          <a:prstGeom prst="rect">
            <a:avLst/>
          </a:prstGeom>
          <a:solidFill>
            <a:srgbClr val="050505"/>
          </a:solidFill>
          <a:ln/>
        </p:spPr>
      </p:sp>
      <p:pic>
        <p:nvPicPr>
          <p:cNvPr id="4"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5" name="Text 2"/>
          <p:cNvSpPr/>
          <p:nvPr/>
        </p:nvSpPr>
        <p:spPr>
          <a:xfrm>
            <a:off x="833199" y="1668185"/>
            <a:ext cx="7477601" cy="2499598"/>
          </a:xfrm>
          <a:prstGeom prst="rect">
            <a:avLst/>
          </a:prstGeom>
          <a:noFill/>
          <a:ln/>
        </p:spPr>
        <p:txBody>
          <a:bodyPr wrap="square" rtlCol="0" anchor="t"/>
          <a:lstStyle/>
          <a:p>
            <a:pPr indent="0" marL="0">
              <a:lnSpc>
                <a:spcPts val="6561"/>
              </a:lnSpc>
              <a:buNone/>
            </a:pPr>
            <a:r>
              <a:rPr lang="en-US" sz="5249" dirty="0">
                <a:solidFill>
                  <a:srgbClr val="F2F2F3"/>
                </a:solidFill>
                <a:latin typeface="Poppins" pitchFamily="34" charset="0"/>
                <a:ea typeface="Poppins" pitchFamily="34" charset="-122"/>
                <a:cs typeface="Poppins" pitchFamily="34" charset="-120"/>
              </a:rPr>
              <a:t>Welcome to the Self-Help Group Application</a:t>
            </a:r>
            <a:endParaRPr lang="en-US" sz="5249" dirty="0"/>
          </a:p>
        </p:txBody>
      </p:sp>
      <p:sp>
        <p:nvSpPr>
          <p:cNvPr id="6" name="Text 3"/>
          <p:cNvSpPr/>
          <p:nvPr/>
        </p:nvSpPr>
        <p:spPr>
          <a:xfrm>
            <a:off x="833199" y="4501039"/>
            <a:ext cx="7477601" cy="1421606"/>
          </a:xfrm>
          <a:prstGeom prst="rect">
            <a:avLst/>
          </a:prstGeom>
          <a:noFill/>
          <a:ln/>
        </p:spPr>
        <p:txBody>
          <a:bodyPr wrap="square" rtlCol="0" anchor="t"/>
          <a:lstStyle/>
          <a:p>
            <a:pPr indent="0" marL="0">
              <a:lnSpc>
                <a:spcPts val="2799"/>
              </a:lnSpc>
              <a:buNone/>
            </a:pPr>
            <a:r>
              <a:rPr lang="en-US" sz="1750" dirty="0">
                <a:solidFill>
                  <a:srgbClr val="E5E0DF"/>
                </a:solidFill>
                <a:latin typeface="Roboto" pitchFamily="34" charset="0"/>
                <a:ea typeface="Roboto" pitchFamily="34" charset="-122"/>
                <a:cs typeface="Roboto" pitchFamily="34" charset="-120"/>
              </a:rPr>
              <a:t>Our self-help group application is designed to provide a supportive community for personal growth and empowerment. Connect with like-minded individuals and access valuable resources for enhancing your well-being.</a:t>
            </a:r>
            <a:endParaRPr lang="en-US" sz="1750" dirty="0"/>
          </a:p>
        </p:txBody>
      </p:sp>
      <p:sp>
        <p:nvSpPr>
          <p:cNvPr id="7" name="Shape 4"/>
          <p:cNvSpPr/>
          <p:nvPr/>
        </p:nvSpPr>
        <p:spPr>
          <a:xfrm>
            <a:off x="833199" y="6189226"/>
            <a:ext cx="355402" cy="355402"/>
          </a:xfrm>
          <a:prstGeom prst="roundRect">
            <a:avLst>
              <a:gd name="adj" fmla="val 25726039"/>
            </a:avLst>
          </a:prstGeom>
          <a:solidFill>
            <a:srgbClr val="B6B125"/>
          </a:solidFill>
          <a:ln w="7620">
            <a:solidFill>
              <a:srgbClr val="FFFFFF"/>
            </a:solidFill>
            <a:prstDash val="solid"/>
          </a:ln>
        </p:spPr>
      </p:sp>
      <p:sp>
        <p:nvSpPr>
          <p:cNvPr id="8" name="Text 5"/>
          <p:cNvSpPr/>
          <p:nvPr/>
        </p:nvSpPr>
        <p:spPr>
          <a:xfrm>
            <a:off x="918091" y="6293763"/>
            <a:ext cx="185618" cy="146328"/>
          </a:xfrm>
          <a:prstGeom prst="rect">
            <a:avLst/>
          </a:prstGeom>
          <a:noFill/>
          <a:ln/>
        </p:spPr>
        <p:txBody>
          <a:bodyPr wrap="none" rtlCol="0" anchor="t"/>
          <a:lstStyle/>
          <a:p>
            <a:pPr algn="ctr" indent="0" marL="0">
              <a:lnSpc>
                <a:spcPts val="1152"/>
              </a:lnSpc>
              <a:buNone/>
            </a:pPr>
            <a:r>
              <a:rPr lang="en-US" sz="1152" dirty="0">
                <a:solidFill>
                  <a:srgbClr val="3C3838"/>
                </a:solidFill>
                <a:latin typeface="Roboto" pitchFamily="34" charset="0"/>
                <a:ea typeface="Roboto" pitchFamily="34" charset="-122"/>
                <a:cs typeface="Roboto" pitchFamily="34" charset="-120"/>
              </a:rPr>
              <a:t>Sa</a:t>
            </a:r>
            <a:endParaRPr lang="en-US" sz="1152" dirty="0"/>
          </a:p>
        </p:txBody>
      </p:sp>
      <p:sp>
        <p:nvSpPr>
          <p:cNvPr id="9" name="Text 6"/>
          <p:cNvSpPr/>
          <p:nvPr/>
        </p:nvSpPr>
        <p:spPr>
          <a:xfrm>
            <a:off x="1299686" y="6172557"/>
            <a:ext cx="2263021" cy="388858"/>
          </a:xfrm>
          <a:prstGeom prst="rect">
            <a:avLst/>
          </a:prstGeom>
          <a:noFill/>
          <a:ln/>
        </p:spPr>
        <p:txBody>
          <a:bodyPr wrap="none" rtlCol="0" anchor="t"/>
          <a:lstStyle/>
          <a:p>
            <a:pPr algn="l" indent="0" marL="0">
              <a:lnSpc>
                <a:spcPts val="3062"/>
              </a:lnSpc>
              <a:buNone/>
            </a:pPr>
            <a:r>
              <a:rPr lang="en-US" sz="2187" b="1" dirty="0">
                <a:solidFill>
                  <a:srgbClr val="E5E0DF"/>
                </a:solidFill>
                <a:latin typeface="Roboto" pitchFamily="34" charset="0"/>
                <a:ea typeface="Roboto" pitchFamily="34" charset="-122"/>
                <a:cs typeface="Roboto" pitchFamily="34" charset="-120"/>
              </a:rPr>
              <a:t>by Stephen  Amani</a:t>
            </a:r>
            <a:endParaRPr lang="en-US" sz="2187" dirty="0"/>
          </a:p>
        </p:txBody>
      </p:sp>
      <p:pic>
        <p:nvPicPr>
          <p:cNvPr id="10"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sp>
      <p:sp>
        <p:nvSpPr>
          <p:cNvPr id="3" name="Shape 1"/>
          <p:cNvSpPr/>
          <p:nvPr/>
        </p:nvSpPr>
        <p:spPr>
          <a:xfrm>
            <a:off x="0" y="0"/>
            <a:ext cx="14630400" cy="8229600"/>
          </a:xfrm>
          <a:prstGeom prst="rect">
            <a:avLst/>
          </a:prstGeom>
          <a:solidFill>
            <a:srgbClr val="050505"/>
          </a:solidFill>
          <a:ln/>
        </p:spPr>
      </p:sp>
      <p:pic>
        <p:nvPicPr>
          <p:cNvPr id="4"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5" name="Text 2"/>
          <p:cNvSpPr/>
          <p:nvPr/>
        </p:nvSpPr>
        <p:spPr>
          <a:xfrm>
            <a:off x="833199" y="2695813"/>
            <a:ext cx="6665952" cy="833199"/>
          </a:xfrm>
          <a:prstGeom prst="rect">
            <a:avLst/>
          </a:prstGeom>
          <a:noFill/>
          <a:ln/>
        </p:spPr>
        <p:txBody>
          <a:bodyPr wrap="none" rtlCol="0" anchor="t"/>
          <a:lstStyle/>
          <a:p>
            <a:pPr indent="0" marL="0">
              <a:lnSpc>
                <a:spcPts val="6561"/>
              </a:lnSpc>
              <a:buNone/>
            </a:pPr>
            <a:r>
              <a:rPr lang="en-US" sz="5249" dirty="0">
                <a:solidFill>
                  <a:srgbClr val="F2F2F3"/>
                </a:solidFill>
                <a:latin typeface="Poppins" pitchFamily="34" charset="0"/>
                <a:ea typeface="Poppins" pitchFamily="34" charset="-122"/>
                <a:cs typeface="Poppins" pitchFamily="34" charset="-120"/>
              </a:rPr>
              <a:t>Our Team</a:t>
            </a:r>
            <a:endParaRPr lang="en-US" sz="5249" dirty="0"/>
          </a:p>
        </p:txBody>
      </p:sp>
      <p:sp>
        <p:nvSpPr>
          <p:cNvPr id="6" name="Text 3"/>
          <p:cNvSpPr/>
          <p:nvPr/>
        </p:nvSpPr>
        <p:spPr>
          <a:xfrm>
            <a:off x="833199" y="3862268"/>
            <a:ext cx="7477601" cy="710803"/>
          </a:xfrm>
          <a:prstGeom prst="rect">
            <a:avLst/>
          </a:prstGeom>
          <a:noFill/>
          <a:ln/>
        </p:spPr>
        <p:txBody>
          <a:bodyPr wrap="square" rtlCol="0" anchor="t"/>
          <a:lstStyle/>
          <a:p>
            <a:pPr indent="0" marL="0">
              <a:lnSpc>
                <a:spcPts val="2799"/>
              </a:lnSpc>
              <a:buNone/>
            </a:pPr>
            <a:r>
              <a:rPr lang="en-US" sz="1750" dirty="0">
                <a:solidFill>
                  <a:srgbClr val="E5E0DF"/>
                </a:solidFill>
                <a:latin typeface="Roboto" pitchFamily="34" charset="0"/>
                <a:ea typeface="Roboto" pitchFamily="34" charset="-122"/>
                <a:cs typeface="Roboto" pitchFamily="34" charset="-120"/>
              </a:rPr>
              <a:t>Our team is composed of dedicated individuals with diverse backgrounds and expertise.</a:t>
            </a:r>
            <a:endParaRPr lang="en-US" sz="1750" dirty="0"/>
          </a:p>
        </p:txBody>
      </p:sp>
      <p:sp>
        <p:nvSpPr>
          <p:cNvPr id="7" name="Text 4"/>
          <p:cNvSpPr/>
          <p:nvPr/>
        </p:nvSpPr>
        <p:spPr>
          <a:xfrm>
            <a:off x="833199" y="4822984"/>
            <a:ext cx="7477601" cy="710803"/>
          </a:xfrm>
          <a:prstGeom prst="rect">
            <a:avLst/>
          </a:prstGeom>
          <a:noFill/>
          <a:ln/>
        </p:spPr>
        <p:txBody>
          <a:bodyPr wrap="square" rtlCol="0" anchor="t"/>
          <a:lstStyle/>
          <a:p>
            <a:pPr indent="0" marL="0">
              <a:lnSpc>
                <a:spcPts val="2799"/>
              </a:lnSpc>
              <a:buNone/>
            </a:pPr>
            <a:r>
              <a:rPr lang="en-US" sz="1750" dirty="0">
                <a:solidFill>
                  <a:srgbClr val="E5E0DF"/>
                </a:solidFill>
                <a:latin typeface="Roboto" pitchFamily="34" charset="0"/>
                <a:ea typeface="Roboto" pitchFamily="34" charset="-122"/>
                <a:cs typeface="Roboto" pitchFamily="34" charset="-120"/>
              </a:rPr>
              <a:t>We are committed to providing a supportive and inclusive platform for our members.</a:t>
            </a:r>
            <a:endParaRPr lang="en-US" sz="1750" dirty="0"/>
          </a:p>
        </p:txBody>
      </p:sp>
      <p:pic>
        <p:nvPicPr>
          <p:cNvPr id="8"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sp>
      <p:sp>
        <p:nvSpPr>
          <p:cNvPr id="3" name="Shape 1"/>
          <p:cNvSpPr/>
          <p:nvPr/>
        </p:nvSpPr>
        <p:spPr>
          <a:xfrm>
            <a:off x="0" y="0"/>
            <a:ext cx="14630400" cy="8229600"/>
          </a:xfrm>
          <a:prstGeom prst="rect">
            <a:avLst/>
          </a:prstGeom>
          <a:solidFill>
            <a:srgbClr val="050505"/>
          </a:solidFill>
          <a:ln/>
        </p:spPr>
      </p:sp>
      <p:pic>
        <p:nvPicPr>
          <p:cNvPr id="4" name="Image 0" descr="preencoded.png">    </p:cNvPr>
          <p:cNvPicPr>
            <a:picLocks noChangeAspect="1"/>
          </p:cNvPicPr>
          <p:nvPr/>
        </p:nvPicPr>
        <p:blipFill>
          <a:blip r:embed="rId1"/>
          <a:stretch>
            <a:fillRect/>
          </a:stretch>
        </p:blipFill>
        <p:spPr>
          <a:xfrm>
            <a:off x="0" y="0"/>
            <a:ext cx="3657600" cy="8229600"/>
          </a:xfrm>
          <a:prstGeom prst="rect">
            <a:avLst/>
          </a:prstGeom>
        </p:spPr>
      </p:pic>
      <p:sp>
        <p:nvSpPr>
          <p:cNvPr id="5" name="Text 2"/>
          <p:cNvSpPr/>
          <p:nvPr/>
        </p:nvSpPr>
        <p:spPr>
          <a:xfrm>
            <a:off x="4490799" y="1523881"/>
            <a:ext cx="9306401" cy="1388745"/>
          </a:xfrm>
          <a:prstGeom prst="rect">
            <a:avLst/>
          </a:prstGeom>
          <a:noFill/>
          <a:ln/>
        </p:spPr>
        <p:txBody>
          <a:bodyPr wrap="square" rtlCol="0" anchor="t"/>
          <a:lstStyle/>
          <a:p>
            <a:pPr indent="0" marL="0">
              <a:lnSpc>
                <a:spcPts val="5468"/>
              </a:lnSpc>
              <a:buNone/>
            </a:pPr>
            <a:r>
              <a:rPr lang="en-US" sz="4374" dirty="0">
                <a:solidFill>
                  <a:srgbClr val="F2F2F3"/>
                </a:solidFill>
                <a:latin typeface="Poppins" pitchFamily="34" charset="0"/>
                <a:ea typeface="Poppins" pitchFamily="34" charset="-122"/>
                <a:cs typeface="Poppins" pitchFamily="34" charset="-120"/>
              </a:rPr>
              <a:t>The Need for a Supportive Community</a:t>
            </a:r>
            <a:endParaRPr lang="en-US" sz="4374" dirty="0"/>
          </a:p>
        </p:txBody>
      </p:sp>
      <p:sp>
        <p:nvSpPr>
          <p:cNvPr id="6" name="Shape 3"/>
          <p:cNvSpPr/>
          <p:nvPr/>
        </p:nvSpPr>
        <p:spPr>
          <a:xfrm>
            <a:off x="4490799" y="3475077"/>
            <a:ext cx="388739" cy="388739"/>
          </a:xfrm>
          <a:prstGeom prst="roundRect">
            <a:avLst>
              <a:gd name="adj" fmla="val 25722"/>
            </a:avLst>
          </a:prstGeom>
          <a:solidFill>
            <a:srgbClr val="3D3D42"/>
          </a:solidFill>
          <a:ln w="7620">
            <a:solidFill>
              <a:srgbClr val="56565B"/>
            </a:solidFill>
            <a:prstDash val="solid"/>
          </a:ln>
        </p:spPr>
      </p:sp>
      <p:sp>
        <p:nvSpPr>
          <p:cNvPr id="7" name="Text 4"/>
          <p:cNvSpPr/>
          <p:nvPr/>
        </p:nvSpPr>
        <p:spPr>
          <a:xfrm>
            <a:off x="5101709" y="3495794"/>
            <a:ext cx="2777490" cy="347186"/>
          </a:xfrm>
          <a:prstGeom prst="rect">
            <a:avLst/>
          </a:prstGeom>
          <a:noFill/>
          <a:ln/>
        </p:spPr>
        <p:txBody>
          <a:bodyPr wrap="none" rtlCol="0" anchor="t"/>
          <a:lstStyle/>
          <a:p>
            <a:pPr indent="0" marL="0">
              <a:lnSpc>
                <a:spcPts val="2734"/>
              </a:lnSpc>
              <a:buNone/>
            </a:pPr>
            <a:r>
              <a:rPr lang="en-US" sz="2187" dirty="0">
                <a:solidFill>
                  <a:srgbClr val="E5E0DF"/>
                </a:solidFill>
                <a:latin typeface="Poppins" pitchFamily="34" charset="0"/>
                <a:ea typeface="Poppins" pitchFamily="34" charset="-122"/>
                <a:cs typeface="Poppins" pitchFamily="34" charset="-120"/>
              </a:rPr>
              <a:t>Emotional Support</a:t>
            </a:r>
            <a:endParaRPr lang="en-US" sz="2187" dirty="0"/>
          </a:p>
        </p:txBody>
      </p:sp>
      <p:sp>
        <p:nvSpPr>
          <p:cNvPr id="8" name="Text 5"/>
          <p:cNvSpPr/>
          <p:nvPr/>
        </p:nvSpPr>
        <p:spPr>
          <a:xfrm>
            <a:off x="5101709" y="3976211"/>
            <a:ext cx="3931206" cy="1066205"/>
          </a:xfrm>
          <a:prstGeom prst="rect">
            <a:avLst/>
          </a:prstGeom>
          <a:noFill/>
          <a:ln/>
        </p:spPr>
        <p:txBody>
          <a:bodyPr wrap="square" rtlCol="0" anchor="t"/>
          <a:lstStyle/>
          <a:p>
            <a:pPr indent="0" marL="0">
              <a:lnSpc>
                <a:spcPts val="2799"/>
              </a:lnSpc>
              <a:buNone/>
            </a:pPr>
            <a:r>
              <a:rPr lang="en-US" sz="1750" dirty="0">
                <a:solidFill>
                  <a:srgbClr val="E5E0DF"/>
                </a:solidFill>
                <a:latin typeface="Roboto" pitchFamily="34" charset="0"/>
                <a:ea typeface="Roboto" pitchFamily="34" charset="-122"/>
                <a:cs typeface="Roboto" pitchFamily="34" charset="-120"/>
              </a:rPr>
              <a:t>Everyone needs a safe space to share struggles and victories without judgment.</a:t>
            </a:r>
            <a:endParaRPr lang="en-US" sz="1750" dirty="0"/>
          </a:p>
        </p:txBody>
      </p:sp>
      <p:sp>
        <p:nvSpPr>
          <p:cNvPr id="9" name="Shape 6"/>
          <p:cNvSpPr/>
          <p:nvPr/>
        </p:nvSpPr>
        <p:spPr>
          <a:xfrm>
            <a:off x="9255085" y="3475077"/>
            <a:ext cx="388739" cy="388739"/>
          </a:xfrm>
          <a:prstGeom prst="roundRect">
            <a:avLst>
              <a:gd name="adj" fmla="val 25722"/>
            </a:avLst>
          </a:prstGeom>
          <a:solidFill>
            <a:srgbClr val="3D3D42"/>
          </a:solidFill>
          <a:ln w="7620">
            <a:solidFill>
              <a:srgbClr val="56565B"/>
            </a:solidFill>
            <a:prstDash val="solid"/>
          </a:ln>
        </p:spPr>
      </p:sp>
      <p:sp>
        <p:nvSpPr>
          <p:cNvPr id="10" name="Text 7"/>
          <p:cNvSpPr/>
          <p:nvPr/>
        </p:nvSpPr>
        <p:spPr>
          <a:xfrm>
            <a:off x="9865995" y="3495794"/>
            <a:ext cx="2777490" cy="347186"/>
          </a:xfrm>
          <a:prstGeom prst="rect">
            <a:avLst/>
          </a:prstGeom>
          <a:noFill/>
          <a:ln/>
        </p:spPr>
        <p:txBody>
          <a:bodyPr wrap="none" rtlCol="0" anchor="t"/>
          <a:lstStyle/>
          <a:p>
            <a:pPr indent="0" marL="0">
              <a:lnSpc>
                <a:spcPts val="2734"/>
              </a:lnSpc>
              <a:buNone/>
            </a:pPr>
            <a:r>
              <a:rPr lang="en-US" sz="2187" dirty="0">
                <a:solidFill>
                  <a:srgbClr val="E5E0DF"/>
                </a:solidFill>
                <a:latin typeface="Poppins" pitchFamily="34" charset="0"/>
                <a:ea typeface="Poppins" pitchFamily="34" charset="-122"/>
                <a:cs typeface="Poppins" pitchFamily="34" charset="-120"/>
              </a:rPr>
              <a:t>Empowerment</a:t>
            </a:r>
            <a:endParaRPr lang="en-US" sz="2187" dirty="0"/>
          </a:p>
        </p:txBody>
      </p:sp>
      <p:sp>
        <p:nvSpPr>
          <p:cNvPr id="11" name="Text 8"/>
          <p:cNvSpPr/>
          <p:nvPr/>
        </p:nvSpPr>
        <p:spPr>
          <a:xfrm>
            <a:off x="9865995" y="3976211"/>
            <a:ext cx="3931206" cy="1066205"/>
          </a:xfrm>
          <a:prstGeom prst="rect">
            <a:avLst/>
          </a:prstGeom>
          <a:noFill/>
          <a:ln/>
        </p:spPr>
        <p:txBody>
          <a:bodyPr wrap="square" rtlCol="0" anchor="t"/>
          <a:lstStyle/>
          <a:p>
            <a:pPr indent="0" marL="0">
              <a:lnSpc>
                <a:spcPts val="2799"/>
              </a:lnSpc>
              <a:buNone/>
            </a:pPr>
            <a:r>
              <a:rPr lang="en-US" sz="1750" dirty="0">
                <a:solidFill>
                  <a:srgbClr val="E5E0DF"/>
                </a:solidFill>
                <a:latin typeface="Roboto" pitchFamily="34" charset="0"/>
                <a:ea typeface="Roboto" pitchFamily="34" charset="-122"/>
                <a:cs typeface="Roboto" pitchFamily="34" charset="-120"/>
              </a:rPr>
              <a:t>A supportive community empowers individuals to take charge of their lives and make positive changes.</a:t>
            </a:r>
            <a:endParaRPr lang="en-US" sz="1750" dirty="0"/>
          </a:p>
        </p:txBody>
      </p:sp>
      <p:sp>
        <p:nvSpPr>
          <p:cNvPr id="12" name="Shape 9"/>
          <p:cNvSpPr/>
          <p:nvPr/>
        </p:nvSpPr>
        <p:spPr>
          <a:xfrm>
            <a:off x="4490799" y="5493782"/>
            <a:ext cx="388739" cy="388739"/>
          </a:xfrm>
          <a:prstGeom prst="roundRect">
            <a:avLst>
              <a:gd name="adj" fmla="val 25722"/>
            </a:avLst>
          </a:prstGeom>
          <a:solidFill>
            <a:srgbClr val="3D3D42"/>
          </a:solidFill>
          <a:ln w="7620">
            <a:solidFill>
              <a:srgbClr val="56565B"/>
            </a:solidFill>
            <a:prstDash val="solid"/>
          </a:ln>
        </p:spPr>
      </p:sp>
      <p:sp>
        <p:nvSpPr>
          <p:cNvPr id="13" name="Text 10"/>
          <p:cNvSpPr/>
          <p:nvPr/>
        </p:nvSpPr>
        <p:spPr>
          <a:xfrm>
            <a:off x="5101709" y="5514499"/>
            <a:ext cx="2777490" cy="347186"/>
          </a:xfrm>
          <a:prstGeom prst="rect">
            <a:avLst/>
          </a:prstGeom>
          <a:noFill/>
          <a:ln/>
        </p:spPr>
        <p:txBody>
          <a:bodyPr wrap="none" rtlCol="0" anchor="t"/>
          <a:lstStyle/>
          <a:p>
            <a:pPr indent="0" marL="0">
              <a:lnSpc>
                <a:spcPts val="2734"/>
              </a:lnSpc>
              <a:buNone/>
            </a:pPr>
            <a:r>
              <a:rPr lang="en-US" sz="2187" dirty="0">
                <a:solidFill>
                  <a:srgbClr val="E5E0DF"/>
                </a:solidFill>
                <a:latin typeface="Poppins" pitchFamily="34" charset="0"/>
                <a:ea typeface="Poppins" pitchFamily="34" charset="-122"/>
                <a:cs typeface="Poppins" pitchFamily="34" charset="-120"/>
              </a:rPr>
              <a:t>Shared Experiences</a:t>
            </a:r>
            <a:endParaRPr lang="en-US" sz="2187" dirty="0"/>
          </a:p>
        </p:txBody>
      </p:sp>
      <p:sp>
        <p:nvSpPr>
          <p:cNvPr id="14" name="Text 11"/>
          <p:cNvSpPr/>
          <p:nvPr/>
        </p:nvSpPr>
        <p:spPr>
          <a:xfrm>
            <a:off x="5101709" y="5994916"/>
            <a:ext cx="8695492" cy="710803"/>
          </a:xfrm>
          <a:prstGeom prst="rect">
            <a:avLst/>
          </a:prstGeom>
          <a:noFill/>
          <a:ln/>
        </p:spPr>
        <p:txBody>
          <a:bodyPr wrap="square" rtlCol="0" anchor="t"/>
          <a:lstStyle/>
          <a:p>
            <a:pPr indent="0" marL="0">
              <a:lnSpc>
                <a:spcPts val="2799"/>
              </a:lnSpc>
              <a:buNone/>
            </a:pPr>
            <a:r>
              <a:rPr lang="en-US" sz="1750" dirty="0">
                <a:solidFill>
                  <a:srgbClr val="E5E0DF"/>
                </a:solidFill>
                <a:latin typeface="Roboto" pitchFamily="34" charset="0"/>
                <a:ea typeface="Roboto" pitchFamily="34" charset="-122"/>
                <a:cs typeface="Roboto" pitchFamily="34" charset="-120"/>
              </a:rPr>
              <a:t>Connecting with others who have faced similar challenges helps reduce feelings of isolation.</a:t>
            </a:r>
            <a:endParaRPr lang="en-US" sz="1750" dirty="0"/>
          </a:p>
        </p:txBody>
      </p:sp>
      <p:pic>
        <p:nvPicPr>
          <p:cNvPr id="15"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sp>
      <p:sp>
        <p:nvSpPr>
          <p:cNvPr id="3" name="Shape 1"/>
          <p:cNvSpPr/>
          <p:nvPr/>
        </p:nvSpPr>
        <p:spPr>
          <a:xfrm>
            <a:off x="0" y="0"/>
            <a:ext cx="14630400" cy="8229600"/>
          </a:xfrm>
          <a:prstGeom prst="rect">
            <a:avLst/>
          </a:prstGeom>
          <a:solidFill>
            <a:srgbClr val="050505"/>
          </a:solidFill>
          <a:ln/>
        </p:spPr>
      </p:sp>
      <p:sp>
        <p:nvSpPr>
          <p:cNvPr id="4" name="Text 2"/>
          <p:cNvSpPr/>
          <p:nvPr/>
        </p:nvSpPr>
        <p:spPr>
          <a:xfrm>
            <a:off x="2037993" y="1232416"/>
            <a:ext cx="7376636" cy="694373"/>
          </a:xfrm>
          <a:prstGeom prst="rect">
            <a:avLst/>
          </a:prstGeom>
          <a:noFill/>
          <a:ln/>
        </p:spPr>
        <p:txBody>
          <a:bodyPr wrap="none" rtlCol="0" anchor="t"/>
          <a:lstStyle/>
          <a:p>
            <a:pPr indent="0" marL="0">
              <a:lnSpc>
                <a:spcPts val="5468"/>
              </a:lnSpc>
              <a:buNone/>
            </a:pPr>
            <a:r>
              <a:rPr lang="en-US" sz="4374" dirty="0">
                <a:solidFill>
                  <a:srgbClr val="F2F2F3"/>
                </a:solidFill>
                <a:latin typeface="Poppins" pitchFamily="34" charset="0"/>
                <a:ea typeface="Poppins" pitchFamily="34" charset="-122"/>
                <a:cs typeface="Poppins" pitchFamily="34" charset="-120"/>
              </a:rPr>
              <a:t>Features of the Application</a:t>
            </a:r>
            <a:endParaRPr lang="en-US" sz="4374" dirty="0"/>
          </a:p>
        </p:txBody>
      </p:sp>
      <p:sp>
        <p:nvSpPr>
          <p:cNvPr id="5" name="Text 3"/>
          <p:cNvSpPr/>
          <p:nvPr/>
        </p:nvSpPr>
        <p:spPr>
          <a:xfrm>
            <a:off x="2037993" y="2482215"/>
            <a:ext cx="3102293" cy="347186"/>
          </a:xfrm>
          <a:prstGeom prst="rect">
            <a:avLst/>
          </a:prstGeom>
          <a:noFill/>
          <a:ln/>
        </p:spPr>
        <p:txBody>
          <a:bodyPr wrap="none" rtlCol="0" anchor="t"/>
          <a:lstStyle/>
          <a:p>
            <a:pPr indent="0" marL="0">
              <a:lnSpc>
                <a:spcPts val="2734"/>
              </a:lnSpc>
              <a:buNone/>
            </a:pPr>
            <a:r>
              <a:rPr lang="en-US" sz="2187" dirty="0">
                <a:solidFill>
                  <a:srgbClr val="F2F2F3"/>
                </a:solidFill>
                <a:latin typeface="Poppins" pitchFamily="34" charset="0"/>
                <a:ea typeface="Poppins" pitchFamily="34" charset="-122"/>
                <a:cs typeface="Poppins" pitchFamily="34" charset="-120"/>
              </a:rPr>
              <a:t>User-Friendly Interface</a:t>
            </a:r>
            <a:endParaRPr lang="en-US" sz="2187" dirty="0"/>
          </a:p>
        </p:txBody>
      </p:sp>
      <p:sp>
        <p:nvSpPr>
          <p:cNvPr id="6" name="Text 4"/>
          <p:cNvSpPr/>
          <p:nvPr/>
        </p:nvSpPr>
        <p:spPr>
          <a:xfrm>
            <a:off x="2037993" y="3051572"/>
            <a:ext cx="3156347" cy="1777008"/>
          </a:xfrm>
          <a:prstGeom prst="rect">
            <a:avLst/>
          </a:prstGeom>
          <a:noFill/>
          <a:ln/>
        </p:spPr>
        <p:txBody>
          <a:bodyPr wrap="square" rtlCol="0" anchor="t"/>
          <a:lstStyle/>
          <a:p>
            <a:pPr indent="0" marL="0">
              <a:lnSpc>
                <a:spcPts val="2799"/>
              </a:lnSpc>
              <a:buNone/>
            </a:pPr>
            <a:r>
              <a:rPr lang="en-US" sz="1750" dirty="0">
                <a:solidFill>
                  <a:srgbClr val="E5E0DF"/>
                </a:solidFill>
                <a:latin typeface="Roboto" pitchFamily="34" charset="0"/>
                <a:ea typeface="Roboto" pitchFamily="34" charset="-122"/>
                <a:cs typeface="Roboto" pitchFamily="34" charset="-120"/>
              </a:rPr>
              <a:t>The application features an intuitive and user-friendly interface, making it easy to navigate and utilize its various functionalities.</a:t>
            </a:r>
            <a:endParaRPr lang="en-US" sz="1750" dirty="0"/>
          </a:p>
        </p:txBody>
      </p:sp>
      <p:sp>
        <p:nvSpPr>
          <p:cNvPr id="7" name="Text 5"/>
          <p:cNvSpPr/>
          <p:nvPr/>
        </p:nvSpPr>
        <p:spPr>
          <a:xfrm>
            <a:off x="2037993" y="5028486"/>
            <a:ext cx="3156347" cy="1421606"/>
          </a:xfrm>
          <a:prstGeom prst="rect">
            <a:avLst/>
          </a:prstGeom>
          <a:noFill/>
          <a:ln/>
        </p:spPr>
        <p:txBody>
          <a:bodyPr wrap="square" rtlCol="0" anchor="t"/>
          <a:lstStyle/>
          <a:p>
            <a:pPr indent="0" marL="0">
              <a:lnSpc>
                <a:spcPts val="2799"/>
              </a:lnSpc>
              <a:buNone/>
            </a:pPr>
            <a:r>
              <a:rPr lang="en-US" sz="1750" dirty="0">
                <a:solidFill>
                  <a:srgbClr val="E5E0DF"/>
                </a:solidFill>
                <a:latin typeface="Roboto" pitchFamily="34" charset="0"/>
                <a:ea typeface="Roboto" pitchFamily="34" charset="-122"/>
                <a:cs typeface="Roboto" pitchFamily="34" charset="-120"/>
              </a:rPr>
              <a:t>Users can seamlessly access features such as discussion forums, resource libraries, and goal tracking.</a:t>
            </a:r>
            <a:endParaRPr lang="en-US" sz="1750" dirty="0"/>
          </a:p>
        </p:txBody>
      </p:sp>
      <p:sp>
        <p:nvSpPr>
          <p:cNvPr id="8" name="Text 6"/>
          <p:cNvSpPr/>
          <p:nvPr/>
        </p:nvSpPr>
        <p:spPr>
          <a:xfrm>
            <a:off x="5743932" y="2482215"/>
            <a:ext cx="3156347" cy="694373"/>
          </a:xfrm>
          <a:prstGeom prst="rect">
            <a:avLst/>
          </a:prstGeom>
          <a:noFill/>
          <a:ln/>
        </p:spPr>
        <p:txBody>
          <a:bodyPr wrap="square" rtlCol="0" anchor="t"/>
          <a:lstStyle/>
          <a:p>
            <a:pPr indent="0" marL="0">
              <a:lnSpc>
                <a:spcPts val="2734"/>
              </a:lnSpc>
              <a:buNone/>
            </a:pPr>
            <a:r>
              <a:rPr lang="en-US" sz="2187" dirty="0">
                <a:solidFill>
                  <a:srgbClr val="F2F2F3"/>
                </a:solidFill>
                <a:latin typeface="Poppins" pitchFamily="34" charset="0"/>
                <a:ea typeface="Poppins" pitchFamily="34" charset="-122"/>
                <a:cs typeface="Poppins" pitchFamily="34" charset="-120"/>
              </a:rPr>
              <a:t>Customized Goal Setting</a:t>
            </a:r>
            <a:endParaRPr lang="en-US" sz="2187" dirty="0"/>
          </a:p>
        </p:txBody>
      </p:sp>
      <p:sp>
        <p:nvSpPr>
          <p:cNvPr id="9" name="Text 7"/>
          <p:cNvSpPr/>
          <p:nvPr/>
        </p:nvSpPr>
        <p:spPr>
          <a:xfrm>
            <a:off x="5743932" y="3398758"/>
            <a:ext cx="3156347" cy="1777008"/>
          </a:xfrm>
          <a:prstGeom prst="rect">
            <a:avLst/>
          </a:prstGeom>
          <a:noFill/>
          <a:ln/>
        </p:spPr>
        <p:txBody>
          <a:bodyPr wrap="square" rtlCol="0" anchor="t"/>
          <a:lstStyle/>
          <a:p>
            <a:pPr indent="0" marL="0">
              <a:lnSpc>
                <a:spcPts val="2799"/>
              </a:lnSpc>
              <a:buNone/>
            </a:pPr>
            <a:r>
              <a:rPr lang="en-US" sz="1750" dirty="0">
                <a:solidFill>
                  <a:srgbClr val="E5E0DF"/>
                </a:solidFill>
                <a:latin typeface="Roboto" pitchFamily="34" charset="0"/>
                <a:ea typeface="Roboto" pitchFamily="34" charset="-122"/>
                <a:cs typeface="Roboto" pitchFamily="34" charset="-120"/>
              </a:rPr>
              <a:t>Members can set personalized goals and track their progress within the app, fostering a sense of accomplishment and motivation.</a:t>
            </a:r>
            <a:endParaRPr lang="en-US" sz="1750" dirty="0"/>
          </a:p>
        </p:txBody>
      </p:sp>
      <p:sp>
        <p:nvSpPr>
          <p:cNvPr id="10" name="Text 8"/>
          <p:cNvSpPr/>
          <p:nvPr/>
        </p:nvSpPr>
        <p:spPr>
          <a:xfrm>
            <a:off x="5743932" y="5375672"/>
            <a:ext cx="3156347" cy="1421606"/>
          </a:xfrm>
          <a:prstGeom prst="rect">
            <a:avLst/>
          </a:prstGeom>
          <a:noFill/>
          <a:ln/>
        </p:spPr>
        <p:txBody>
          <a:bodyPr wrap="square" rtlCol="0" anchor="t"/>
          <a:lstStyle/>
          <a:p>
            <a:pPr indent="0" marL="0">
              <a:lnSpc>
                <a:spcPts val="2799"/>
              </a:lnSpc>
              <a:buNone/>
            </a:pPr>
            <a:r>
              <a:rPr lang="en-US" sz="1750" dirty="0">
                <a:solidFill>
                  <a:srgbClr val="E5E0DF"/>
                </a:solidFill>
                <a:latin typeface="Roboto" pitchFamily="34" charset="0"/>
                <a:ea typeface="Roboto" pitchFamily="34" charset="-122"/>
                <a:cs typeface="Roboto" pitchFamily="34" charset="-120"/>
              </a:rPr>
              <a:t>The goal-setting feature enables users to break down their objectives into manageable tasks.</a:t>
            </a:r>
            <a:endParaRPr lang="en-US" sz="1750" dirty="0"/>
          </a:p>
        </p:txBody>
      </p:sp>
      <p:sp>
        <p:nvSpPr>
          <p:cNvPr id="11" name="Text 9"/>
          <p:cNvSpPr/>
          <p:nvPr/>
        </p:nvSpPr>
        <p:spPr>
          <a:xfrm>
            <a:off x="9449872" y="2482215"/>
            <a:ext cx="3156347" cy="694373"/>
          </a:xfrm>
          <a:prstGeom prst="rect">
            <a:avLst/>
          </a:prstGeom>
          <a:noFill/>
          <a:ln/>
        </p:spPr>
        <p:txBody>
          <a:bodyPr wrap="square" rtlCol="0" anchor="t"/>
          <a:lstStyle/>
          <a:p>
            <a:pPr indent="0" marL="0">
              <a:lnSpc>
                <a:spcPts val="2734"/>
              </a:lnSpc>
              <a:buNone/>
            </a:pPr>
            <a:r>
              <a:rPr lang="en-US" sz="2187" dirty="0">
                <a:solidFill>
                  <a:srgbClr val="F2F2F3"/>
                </a:solidFill>
                <a:latin typeface="Poppins" pitchFamily="34" charset="0"/>
                <a:ea typeface="Poppins" pitchFamily="34" charset="-122"/>
                <a:cs typeface="Poppins" pitchFamily="34" charset="-120"/>
              </a:rPr>
              <a:t>Community Engagement Tools</a:t>
            </a:r>
            <a:endParaRPr lang="en-US" sz="2187" dirty="0"/>
          </a:p>
        </p:txBody>
      </p:sp>
      <p:sp>
        <p:nvSpPr>
          <p:cNvPr id="12" name="Text 10"/>
          <p:cNvSpPr/>
          <p:nvPr/>
        </p:nvSpPr>
        <p:spPr>
          <a:xfrm>
            <a:off x="9449872" y="3398758"/>
            <a:ext cx="3156347" cy="1777008"/>
          </a:xfrm>
          <a:prstGeom prst="rect">
            <a:avLst/>
          </a:prstGeom>
          <a:noFill/>
          <a:ln/>
        </p:spPr>
        <p:txBody>
          <a:bodyPr wrap="square" rtlCol="0" anchor="t"/>
          <a:lstStyle/>
          <a:p>
            <a:pPr indent="0" marL="0">
              <a:lnSpc>
                <a:spcPts val="2799"/>
              </a:lnSpc>
              <a:buNone/>
            </a:pPr>
            <a:r>
              <a:rPr lang="en-US" sz="1750" dirty="0">
                <a:solidFill>
                  <a:srgbClr val="E5E0DF"/>
                </a:solidFill>
                <a:latin typeface="Roboto" pitchFamily="34" charset="0"/>
                <a:ea typeface="Roboto" pitchFamily="34" charset="-122"/>
                <a:cs typeface="Roboto" pitchFamily="34" charset="-120"/>
              </a:rPr>
              <a:t>The application offers tools for active community engagement, including event organization, group messaging, and peer support forums.</a:t>
            </a:r>
            <a:endParaRPr lang="en-US" sz="1750" dirty="0"/>
          </a:p>
        </p:txBody>
      </p:sp>
      <p:sp>
        <p:nvSpPr>
          <p:cNvPr id="13" name="Text 11"/>
          <p:cNvSpPr/>
          <p:nvPr/>
        </p:nvSpPr>
        <p:spPr>
          <a:xfrm>
            <a:off x="9449872" y="5375672"/>
            <a:ext cx="3156347" cy="1066205"/>
          </a:xfrm>
          <a:prstGeom prst="rect">
            <a:avLst/>
          </a:prstGeom>
          <a:noFill/>
          <a:ln/>
        </p:spPr>
        <p:txBody>
          <a:bodyPr wrap="square" rtlCol="0" anchor="t"/>
          <a:lstStyle/>
          <a:p>
            <a:pPr indent="0" marL="0">
              <a:lnSpc>
                <a:spcPts val="2799"/>
              </a:lnSpc>
              <a:buNone/>
            </a:pPr>
            <a:r>
              <a:rPr lang="en-US" sz="1750" dirty="0">
                <a:solidFill>
                  <a:srgbClr val="E5E0DF"/>
                </a:solidFill>
                <a:latin typeface="Roboto" pitchFamily="34" charset="0"/>
                <a:ea typeface="Roboto" pitchFamily="34" charset="-122"/>
                <a:cs typeface="Roboto" pitchFamily="34" charset="-120"/>
              </a:rPr>
              <a:t>Users can share experiences, insights, and encouragement with fellow members.</a:t>
            </a:r>
            <a:endParaRPr lang="en-US" sz="1750" dirty="0"/>
          </a:p>
        </p:txBody>
      </p:sp>
      <p:pic>
        <p:nvPicPr>
          <p:cNvPr id="14" name="Image 0" descr="preencoded.png">
            <a:hlinkClick r:id="rId2" tooltip=""/>
          </p:cNvPr>
          <p:cNvPicPr>
            <a:picLocks noChangeAspect="1"/>
          </p:cNvPicPr>
          <p:nvPr/>
        </p:nvPicPr>
        <p:blipFill>
          <a:blip r:embed="rId1"/>
          <a:stretch>
            <a:fillRect/>
          </a:stretch>
        </p:blipFill>
        <p:spPr>
          <a:xfrm>
            <a:off x="12242153" y="7589520"/>
            <a:ext cx="2296807" cy="54864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sp>
      <p:sp>
        <p:nvSpPr>
          <p:cNvPr id="3" name="Shape 1"/>
          <p:cNvSpPr/>
          <p:nvPr/>
        </p:nvSpPr>
        <p:spPr>
          <a:xfrm>
            <a:off x="0" y="0"/>
            <a:ext cx="14630400" cy="8229600"/>
          </a:xfrm>
          <a:prstGeom prst="rect">
            <a:avLst/>
          </a:prstGeom>
          <a:solidFill>
            <a:srgbClr val="050505"/>
          </a:solidFill>
          <a:ln/>
        </p:spPr>
      </p:sp>
      <p:sp>
        <p:nvSpPr>
          <p:cNvPr id="4" name="Text 2"/>
          <p:cNvSpPr/>
          <p:nvPr/>
        </p:nvSpPr>
        <p:spPr>
          <a:xfrm>
            <a:off x="2037993" y="1637824"/>
            <a:ext cx="10257711" cy="694373"/>
          </a:xfrm>
          <a:prstGeom prst="rect">
            <a:avLst/>
          </a:prstGeom>
          <a:noFill/>
          <a:ln/>
        </p:spPr>
        <p:txBody>
          <a:bodyPr wrap="none" rtlCol="0" anchor="t"/>
          <a:lstStyle/>
          <a:p>
            <a:pPr indent="0" marL="0">
              <a:lnSpc>
                <a:spcPts val="5468"/>
              </a:lnSpc>
              <a:buNone/>
            </a:pPr>
            <a:r>
              <a:rPr lang="en-US" sz="4374" dirty="0">
                <a:solidFill>
                  <a:srgbClr val="F2F2F3"/>
                </a:solidFill>
                <a:latin typeface="Poppins" pitchFamily="34" charset="0"/>
                <a:ea typeface="Poppins" pitchFamily="34" charset="-122"/>
                <a:cs typeface="Poppins" pitchFamily="34" charset="-120"/>
              </a:rPr>
              <a:t>Benefits of joining the self-help group</a:t>
            </a:r>
            <a:endParaRPr lang="en-US" sz="4374" dirty="0"/>
          </a:p>
        </p:txBody>
      </p:sp>
      <p:sp>
        <p:nvSpPr>
          <p:cNvPr id="5" name="Shape 3"/>
          <p:cNvSpPr/>
          <p:nvPr/>
        </p:nvSpPr>
        <p:spPr>
          <a:xfrm>
            <a:off x="2037993" y="3005733"/>
            <a:ext cx="388739" cy="388739"/>
          </a:xfrm>
          <a:prstGeom prst="roundRect">
            <a:avLst>
              <a:gd name="adj" fmla="val 25722"/>
            </a:avLst>
          </a:prstGeom>
          <a:solidFill>
            <a:srgbClr val="3D3D42"/>
          </a:solidFill>
          <a:ln w="7620">
            <a:solidFill>
              <a:srgbClr val="56565B"/>
            </a:solidFill>
            <a:prstDash val="solid"/>
          </a:ln>
        </p:spPr>
      </p:sp>
      <p:sp>
        <p:nvSpPr>
          <p:cNvPr id="6" name="Text 4"/>
          <p:cNvSpPr/>
          <p:nvPr/>
        </p:nvSpPr>
        <p:spPr>
          <a:xfrm>
            <a:off x="2648903" y="3026450"/>
            <a:ext cx="3176468" cy="347186"/>
          </a:xfrm>
          <a:prstGeom prst="rect">
            <a:avLst/>
          </a:prstGeom>
          <a:noFill/>
          <a:ln/>
        </p:spPr>
        <p:txBody>
          <a:bodyPr wrap="none" rtlCol="0" anchor="t"/>
          <a:lstStyle/>
          <a:p>
            <a:pPr indent="0" marL="0">
              <a:lnSpc>
                <a:spcPts val="2734"/>
              </a:lnSpc>
              <a:buNone/>
            </a:pPr>
            <a:r>
              <a:rPr lang="en-US" sz="2187" dirty="0">
                <a:solidFill>
                  <a:srgbClr val="E5E0DF"/>
                </a:solidFill>
                <a:latin typeface="Poppins" pitchFamily="34" charset="0"/>
                <a:ea typeface="Poppins" pitchFamily="34" charset="-122"/>
                <a:cs typeface="Poppins" pitchFamily="34" charset="-120"/>
              </a:rPr>
              <a:t>Supportive Community</a:t>
            </a:r>
            <a:endParaRPr lang="en-US" sz="2187" dirty="0"/>
          </a:p>
        </p:txBody>
      </p:sp>
      <p:sp>
        <p:nvSpPr>
          <p:cNvPr id="7" name="Text 5"/>
          <p:cNvSpPr/>
          <p:nvPr/>
        </p:nvSpPr>
        <p:spPr>
          <a:xfrm>
            <a:off x="2648903" y="3506867"/>
            <a:ext cx="4555212" cy="1066205"/>
          </a:xfrm>
          <a:prstGeom prst="rect">
            <a:avLst/>
          </a:prstGeom>
          <a:noFill/>
          <a:ln/>
        </p:spPr>
        <p:txBody>
          <a:bodyPr wrap="square" rtlCol="0" anchor="t"/>
          <a:lstStyle/>
          <a:p>
            <a:pPr indent="0" marL="0">
              <a:lnSpc>
                <a:spcPts val="2799"/>
              </a:lnSpc>
              <a:buNone/>
            </a:pPr>
            <a:r>
              <a:rPr lang="en-US" sz="1750" dirty="0">
                <a:solidFill>
                  <a:srgbClr val="E5E0DF"/>
                </a:solidFill>
                <a:latin typeface="Roboto" pitchFamily="34" charset="0"/>
                <a:ea typeface="Roboto" pitchFamily="34" charset="-122"/>
                <a:cs typeface="Roboto" pitchFamily="34" charset="-120"/>
              </a:rPr>
              <a:t>Joining the self-help group provides a supportive community that understands and empathizes with your challenges.</a:t>
            </a:r>
            <a:endParaRPr lang="en-US" sz="1750" dirty="0"/>
          </a:p>
        </p:txBody>
      </p:sp>
      <p:sp>
        <p:nvSpPr>
          <p:cNvPr id="8" name="Shape 6"/>
          <p:cNvSpPr/>
          <p:nvPr/>
        </p:nvSpPr>
        <p:spPr>
          <a:xfrm>
            <a:off x="7426285" y="3005733"/>
            <a:ext cx="388739" cy="388739"/>
          </a:xfrm>
          <a:prstGeom prst="roundRect">
            <a:avLst>
              <a:gd name="adj" fmla="val 25722"/>
            </a:avLst>
          </a:prstGeom>
          <a:solidFill>
            <a:srgbClr val="3D3D42"/>
          </a:solidFill>
          <a:ln w="7620">
            <a:solidFill>
              <a:srgbClr val="56565B"/>
            </a:solidFill>
            <a:prstDash val="solid"/>
          </a:ln>
        </p:spPr>
      </p:sp>
      <p:sp>
        <p:nvSpPr>
          <p:cNvPr id="9" name="Text 7"/>
          <p:cNvSpPr/>
          <p:nvPr/>
        </p:nvSpPr>
        <p:spPr>
          <a:xfrm>
            <a:off x="8037195" y="3026450"/>
            <a:ext cx="4351734" cy="347186"/>
          </a:xfrm>
          <a:prstGeom prst="rect">
            <a:avLst/>
          </a:prstGeom>
          <a:noFill/>
          <a:ln/>
        </p:spPr>
        <p:txBody>
          <a:bodyPr wrap="none" rtlCol="0" anchor="t"/>
          <a:lstStyle/>
          <a:p>
            <a:pPr indent="0" marL="0">
              <a:lnSpc>
                <a:spcPts val="2734"/>
              </a:lnSpc>
              <a:buNone/>
            </a:pPr>
            <a:r>
              <a:rPr lang="en-US" sz="2187" dirty="0">
                <a:solidFill>
                  <a:srgbClr val="E5E0DF"/>
                </a:solidFill>
                <a:latin typeface="Poppins" pitchFamily="34" charset="0"/>
                <a:ea typeface="Poppins" pitchFamily="34" charset="-122"/>
                <a:cs typeface="Poppins" pitchFamily="34" charset="-120"/>
              </a:rPr>
              <a:t>Encouragement and Motivation</a:t>
            </a:r>
            <a:endParaRPr lang="en-US" sz="2187" dirty="0"/>
          </a:p>
        </p:txBody>
      </p:sp>
      <p:sp>
        <p:nvSpPr>
          <p:cNvPr id="10" name="Text 8"/>
          <p:cNvSpPr/>
          <p:nvPr/>
        </p:nvSpPr>
        <p:spPr>
          <a:xfrm>
            <a:off x="8037195" y="3506867"/>
            <a:ext cx="4555212" cy="1066205"/>
          </a:xfrm>
          <a:prstGeom prst="rect">
            <a:avLst/>
          </a:prstGeom>
          <a:noFill/>
          <a:ln/>
        </p:spPr>
        <p:txBody>
          <a:bodyPr wrap="square" rtlCol="0" anchor="t"/>
          <a:lstStyle/>
          <a:p>
            <a:pPr indent="0" marL="0">
              <a:lnSpc>
                <a:spcPts val="2799"/>
              </a:lnSpc>
              <a:buNone/>
            </a:pPr>
            <a:r>
              <a:rPr lang="en-US" sz="1750" dirty="0">
                <a:solidFill>
                  <a:srgbClr val="E5E0DF"/>
                </a:solidFill>
                <a:latin typeface="Roboto" pitchFamily="34" charset="0"/>
                <a:ea typeface="Roboto" pitchFamily="34" charset="-122"/>
                <a:cs typeface="Roboto" pitchFamily="34" charset="-120"/>
              </a:rPr>
              <a:t>Members offer encouragement and motivation, helping you stay focused on your goals and overcome obstacles.</a:t>
            </a:r>
            <a:endParaRPr lang="en-US" sz="1750" dirty="0"/>
          </a:p>
        </p:txBody>
      </p:sp>
      <p:sp>
        <p:nvSpPr>
          <p:cNvPr id="11" name="Shape 9"/>
          <p:cNvSpPr/>
          <p:nvPr/>
        </p:nvSpPr>
        <p:spPr>
          <a:xfrm>
            <a:off x="2037993" y="5024438"/>
            <a:ext cx="388739" cy="388739"/>
          </a:xfrm>
          <a:prstGeom prst="roundRect">
            <a:avLst>
              <a:gd name="adj" fmla="val 25722"/>
            </a:avLst>
          </a:prstGeom>
          <a:solidFill>
            <a:srgbClr val="3D3D42"/>
          </a:solidFill>
          <a:ln w="7620">
            <a:solidFill>
              <a:srgbClr val="56565B"/>
            </a:solidFill>
            <a:prstDash val="solid"/>
          </a:ln>
        </p:spPr>
      </p:sp>
      <p:sp>
        <p:nvSpPr>
          <p:cNvPr id="12" name="Text 10"/>
          <p:cNvSpPr/>
          <p:nvPr/>
        </p:nvSpPr>
        <p:spPr>
          <a:xfrm>
            <a:off x="2648903" y="5045154"/>
            <a:ext cx="2777490" cy="347186"/>
          </a:xfrm>
          <a:prstGeom prst="rect">
            <a:avLst/>
          </a:prstGeom>
          <a:noFill/>
          <a:ln/>
        </p:spPr>
        <p:txBody>
          <a:bodyPr wrap="none" rtlCol="0" anchor="t"/>
          <a:lstStyle/>
          <a:p>
            <a:pPr indent="0" marL="0">
              <a:lnSpc>
                <a:spcPts val="2734"/>
              </a:lnSpc>
              <a:buNone/>
            </a:pPr>
            <a:r>
              <a:rPr lang="en-US" sz="2187" dirty="0">
                <a:solidFill>
                  <a:srgbClr val="E5E0DF"/>
                </a:solidFill>
                <a:latin typeface="Poppins" pitchFamily="34" charset="0"/>
                <a:ea typeface="Poppins" pitchFamily="34" charset="-122"/>
                <a:cs typeface="Poppins" pitchFamily="34" charset="-120"/>
              </a:rPr>
              <a:t>Accountability</a:t>
            </a:r>
            <a:endParaRPr lang="en-US" sz="2187" dirty="0"/>
          </a:p>
        </p:txBody>
      </p:sp>
      <p:sp>
        <p:nvSpPr>
          <p:cNvPr id="13" name="Text 11"/>
          <p:cNvSpPr/>
          <p:nvPr/>
        </p:nvSpPr>
        <p:spPr>
          <a:xfrm>
            <a:off x="2648903" y="5525572"/>
            <a:ext cx="4555212" cy="1066205"/>
          </a:xfrm>
          <a:prstGeom prst="rect">
            <a:avLst/>
          </a:prstGeom>
          <a:noFill/>
          <a:ln/>
        </p:spPr>
        <p:txBody>
          <a:bodyPr wrap="square" rtlCol="0" anchor="t"/>
          <a:lstStyle/>
          <a:p>
            <a:pPr indent="0" marL="0">
              <a:lnSpc>
                <a:spcPts val="2799"/>
              </a:lnSpc>
              <a:buNone/>
            </a:pPr>
            <a:r>
              <a:rPr lang="en-US" sz="1750" dirty="0">
                <a:solidFill>
                  <a:srgbClr val="E5E0DF"/>
                </a:solidFill>
                <a:latin typeface="Roboto" pitchFamily="34" charset="0"/>
                <a:ea typeface="Roboto" pitchFamily="34" charset="-122"/>
                <a:cs typeface="Roboto" pitchFamily="34" charset="-120"/>
              </a:rPr>
              <a:t>Being part of the group holds you accountable, keeping you committed to your personal growth and development.</a:t>
            </a:r>
            <a:endParaRPr lang="en-US" sz="1750" dirty="0"/>
          </a:p>
        </p:txBody>
      </p:sp>
      <p:sp>
        <p:nvSpPr>
          <p:cNvPr id="14" name="Shape 12"/>
          <p:cNvSpPr/>
          <p:nvPr/>
        </p:nvSpPr>
        <p:spPr>
          <a:xfrm>
            <a:off x="7426285" y="5024438"/>
            <a:ext cx="388739" cy="388739"/>
          </a:xfrm>
          <a:prstGeom prst="roundRect">
            <a:avLst>
              <a:gd name="adj" fmla="val 25722"/>
            </a:avLst>
          </a:prstGeom>
          <a:solidFill>
            <a:srgbClr val="3D3D42"/>
          </a:solidFill>
          <a:ln w="7620">
            <a:solidFill>
              <a:srgbClr val="56565B"/>
            </a:solidFill>
            <a:prstDash val="solid"/>
          </a:ln>
        </p:spPr>
      </p:sp>
      <p:sp>
        <p:nvSpPr>
          <p:cNvPr id="15" name="Text 13"/>
          <p:cNvSpPr/>
          <p:nvPr/>
        </p:nvSpPr>
        <p:spPr>
          <a:xfrm>
            <a:off x="8037195" y="5045154"/>
            <a:ext cx="2777490" cy="347186"/>
          </a:xfrm>
          <a:prstGeom prst="rect">
            <a:avLst/>
          </a:prstGeom>
          <a:noFill/>
          <a:ln/>
        </p:spPr>
        <p:txBody>
          <a:bodyPr wrap="none" rtlCol="0" anchor="t"/>
          <a:lstStyle/>
          <a:p>
            <a:pPr indent="0" marL="0">
              <a:lnSpc>
                <a:spcPts val="2734"/>
              </a:lnSpc>
              <a:buNone/>
            </a:pPr>
            <a:r>
              <a:rPr lang="en-US" sz="2187" dirty="0">
                <a:solidFill>
                  <a:srgbClr val="E5E0DF"/>
                </a:solidFill>
                <a:latin typeface="Poppins" pitchFamily="34" charset="0"/>
                <a:ea typeface="Poppins" pitchFamily="34" charset="-122"/>
                <a:cs typeface="Poppins" pitchFamily="34" charset="-120"/>
              </a:rPr>
              <a:t>Shared Resources</a:t>
            </a:r>
            <a:endParaRPr lang="en-US" sz="2187" dirty="0"/>
          </a:p>
        </p:txBody>
      </p:sp>
      <p:sp>
        <p:nvSpPr>
          <p:cNvPr id="16" name="Text 14"/>
          <p:cNvSpPr/>
          <p:nvPr/>
        </p:nvSpPr>
        <p:spPr>
          <a:xfrm>
            <a:off x="8037195" y="5525572"/>
            <a:ext cx="4555212" cy="1066205"/>
          </a:xfrm>
          <a:prstGeom prst="rect">
            <a:avLst/>
          </a:prstGeom>
          <a:noFill/>
          <a:ln/>
        </p:spPr>
        <p:txBody>
          <a:bodyPr wrap="square" rtlCol="0" anchor="t"/>
          <a:lstStyle/>
          <a:p>
            <a:pPr indent="0" marL="0">
              <a:lnSpc>
                <a:spcPts val="2799"/>
              </a:lnSpc>
              <a:buNone/>
            </a:pPr>
            <a:r>
              <a:rPr lang="en-US" sz="1750" dirty="0">
                <a:solidFill>
                  <a:srgbClr val="E5E0DF"/>
                </a:solidFill>
                <a:latin typeface="Roboto" pitchFamily="34" charset="0"/>
                <a:ea typeface="Roboto" pitchFamily="34" charset="-122"/>
                <a:cs typeface="Roboto" pitchFamily="34" charset="-120"/>
              </a:rPr>
              <a:t>Access to shared resources, tools, and knowledge that can accelerate your progress and success.</a:t>
            </a:r>
            <a:endParaRPr lang="en-US" sz="1750" dirty="0"/>
          </a:p>
        </p:txBody>
      </p:sp>
      <p:pic>
        <p:nvPicPr>
          <p:cNvPr id="17" name="Image 0" descr="preencoded.png">
            <a:hlinkClick r:id="rId2" tooltip=""/>
          </p:cNvPr>
          <p:cNvPicPr>
            <a:picLocks noChangeAspect="1"/>
          </p:cNvPicPr>
          <p:nvPr/>
        </p:nvPicPr>
        <p:blipFill>
          <a:blip r:embed="rId1"/>
          <a:stretch>
            <a:fillRect/>
          </a:stretch>
        </p:blipFill>
        <p:spPr>
          <a:xfrm>
            <a:off x="12242153" y="7589520"/>
            <a:ext cx="2296807" cy="54864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sp>
      <p:sp>
        <p:nvSpPr>
          <p:cNvPr id="3" name="Shape 1"/>
          <p:cNvSpPr/>
          <p:nvPr/>
        </p:nvSpPr>
        <p:spPr>
          <a:xfrm>
            <a:off x="0" y="0"/>
            <a:ext cx="14630400" cy="8229600"/>
          </a:xfrm>
          <a:prstGeom prst="rect">
            <a:avLst/>
          </a:prstGeom>
          <a:solidFill>
            <a:srgbClr val="050505"/>
          </a:solidFill>
          <a:ln/>
        </p:spPr>
      </p:sp>
      <p:sp>
        <p:nvSpPr>
          <p:cNvPr id="4" name="Text 2"/>
          <p:cNvSpPr/>
          <p:nvPr/>
        </p:nvSpPr>
        <p:spPr>
          <a:xfrm>
            <a:off x="2037993" y="1085731"/>
            <a:ext cx="9498925" cy="694373"/>
          </a:xfrm>
          <a:prstGeom prst="rect">
            <a:avLst/>
          </a:prstGeom>
          <a:noFill/>
          <a:ln/>
        </p:spPr>
        <p:txBody>
          <a:bodyPr wrap="none" rtlCol="0" anchor="t"/>
          <a:lstStyle/>
          <a:p>
            <a:pPr indent="0" marL="0">
              <a:lnSpc>
                <a:spcPts val="5468"/>
              </a:lnSpc>
              <a:buNone/>
            </a:pPr>
            <a:r>
              <a:rPr lang="en-US" sz="4374" dirty="0">
                <a:solidFill>
                  <a:srgbClr val="F2F2F3"/>
                </a:solidFill>
                <a:latin typeface="Poppins" pitchFamily="34" charset="0"/>
                <a:ea typeface="Poppins" pitchFamily="34" charset="-122"/>
                <a:cs typeface="Poppins" pitchFamily="34" charset="-120"/>
              </a:rPr>
              <a:t>Success stories from existing users</a:t>
            </a:r>
            <a:endParaRPr lang="en-US" sz="4374" dirty="0"/>
          </a:p>
        </p:txBody>
      </p:sp>
      <p:pic>
        <p:nvPicPr>
          <p:cNvPr id="5" name="Image 0" descr="preencoded.png">    </p:cNvPr>
          <p:cNvPicPr>
            <a:picLocks noChangeAspect="1"/>
          </p:cNvPicPr>
          <p:nvPr/>
        </p:nvPicPr>
        <p:blipFill>
          <a:blip r:embed="rId1"/>
          <a:stretch>
            <a:fillRect/>
          </a:stretch>
        </p:blipFill>
        <p:spPr>
          <a:xfrm>
            <a:off x="2037993" y="2224445"/>
            <a:ext cx="3295888" cy="2036921"/>
          </a:xfrm>
          <a:prstGeom prst="rect">
            <a:avLst/>
          </a:prstGeom>
        </p:spPr>
      </p:pic>
      <p:sp>
        <p:nvSpPr>
          <p:cNvPr id="6" name="Text 3"/>
          <p:cNvSpPr/>
          <p:nvPr/>
        </p:nvSpPr>
        <p:spPr>
          <a:xfrm>
            <a:off x="2037993" y="4539020"/>
            <a:ext cx="3295888" cy="694373"/>
          </a:xfrm>
          <a:prstGeom prst="rect">
            <a:avLst/>
          </a:prstGeom>
          <a:noFill/>
          <a:ln/>
        </p:spPr>
        <p:txBody>
          <a:bodyPr wrap="square" rtlCol="0" anchor="t"/>
          <a:lstStyle/>
          <a:p>
            <a:pPr algn="l" indent="0" marL="0">
              <a:lnSpc>
                <a:spcPts val="2734"/>
              </a:lnSpc>
              <a:buNone/>
            </a:pPr>
            <a:r>
              <a:rPr lang="en-US" sz="2187" dirty="0">
                <a:solidFill>
                  <a:srgbClr val="E5E0DF"/>
                </a:solidFill>
                <a:latin typeface="Poppins" pitchFamily="34" charset="0"/>
                <a:ea typeface="Poppins" pitchFamily="34" charset="-122"/>
                <a:cs typeface="Poppins" pitchFamily="34" charset="-120"/>
              </a:rPr>
              <a:t>Overcoming Challenges</a:t>
            </a:r>
            <a:endParaRPr lang="en-US" sz="2187" dirty="0"/>
          </a:p>
        </p:txBody>
      </p:sp>
      <p:sp>
        <p:nvSpPr>
          <p:cNvPr id="7" name="Text 4"/>
          <p:cNvSpPr/>
          <p:nvPr/>
        </p:nvSpPr>
        <p:spPr>
          <a:xfrm>
            <a:off x="2037993" y="5366623"/>
            <a:ext cx="3295888" cy="1066205"/>
          </a:xfrm>
          <a:prstGeom prst="rect">
            <a:avLst/>
          </a:prstGeom>
          <a:noFill/>
          <a:ln/>
        </p:spPr>
        <p:txBody>
          <a:bodyPr wrap="square" rtlCol="0" anchor="t"/>
          <a:lstStyle/>
          <a:p>
            <a:pPr algn="l" indent="0" marL="0">
              <a:lnSpc>
                <a:spcPts val="2799"/>
              </a:lnSpc>
              <a:buNone/>
            </a:pPr>
            <a:r>
              <a:rPr lang="en-US" sz="1750" dirty="0">
                <a:solidFill>
                  <a:srgbClr val="E5E0DF"/>
                </a:solidFill>
                <a:latin typeface="Roboto" pitchFamily="34" charset="0"/>
                <a:ea typeface="Roboto" pitchFamily="34" charset="-122"/>
                <a:cs typeface="Roboto" pitchFamily="34" charset="-120"/>
              </a:rPr>
              <a:t>Meet Sarah, who conquered her fears and achieved her goals with the support of the self-help group.</a:t>
            </a:r>
            <a:endParaRPr lang="en-US" sz="1750" dirty="0"/>
          </a:p>
        </p:txBody>
      </p:sp>
      <p:pic>
        <p:nvPicPr>
          <p:cNvPr id="8" name="Image 1" descr="preencoded.png">    </p:cNvPr>
          <p:cNvPicPr>
            <a:picLocks noChangeAspect="1"/>
          </p:cNvPicPr>
          <p:nvPr/>
        </p:nvPicPr>
        <p:blipFill>
          <a:blip r:embed="rId2"/>
          <a:stretch>
            <a:fillRect/>
          </a:stretch>
        </p:blipFill>
        <p:spPr>
          <a:xfrm>
            <a:off x="5667137" y="2224445"/>
            <a:ext cx="3296007" cy="2037040"/>
          </a:xfrm>
          <a:prstGeom prst="rect">
            <a:avLst/>
          </a:prstGeom>
        </p:spPr>
      </p:pic>
      <p:sp>
        <p:nvSpPr>
          <p:cNvPr id="9" name="Text 5"/>
          <p:cNvSpPr/>
          <p:nvPr/>
        </p:nvSpPr>
        <p:spPr>
          <a:xfrm>
            <a:off x="5667137" y="4539139"/>
            <a:ext cx="3296007" cy="694373"/>
          </a:xfrm>
          <a:prstGeom prst="rect">
            <a:avLst/>
          </a:prstGeom>
          <a:noFill/>
          <a:ln/>
        </p:spPr>
        <p:txBody>
          <a:bodyPr wrap="square" rtlCol="0" anchor="t"/>
          <a:lstStyle/>
          <a:p>
            <a:pPr algn="l" indent="0" marL="0">
              <a:lnSpc>
                <a:spcPts val="2734"/>
              </a:lnSpc>
              <a:buNone/>
            </a:pPr>
            <a:r>
              <a:rPr lang="en-US" sz="2187" dirty="0">
                <a:solidFill>
                  <a:srgbClr val="E5E0DF"/>
                </a:solidFill>
                <a:latin typeface="Poppins" pitchFamily="34" charset="0"/>
                <a:ea typeface="Poppins" pitchFamily="34" charset="-122"/>
                <a:cs typeface="Poppins" pitchFamily="34" charset="-120"/>
              </a:rPr>
              <a:t>Empowering Friendships</a:t>
            </a:r>
            <a:endParaRPr lang="en-US" sz="2187" dirty="0"/>
          </a:p>
        </p:txBody>
      </p:sp>
      <p:sp>
        <p:nvSpPr>
          <p:cNvPr id="10" name="Text 6"/>
          <p:cNvSpPr/>
          <p:nvPr/>
        </p:nvSpPr>
        <p:spPr>
          <a:xfrm>
            <a:off x="5667137" y="5366742"/>
            <a:ext cx="3296007" cy="1421606"/>
          </a:xfrm>
          <a:prstGeom prst="rect">
            <a:avLst/>
          </a:prstGeom>
          <a:noFill/>
          <a:ln/>
        </p:spPr>
        <p:txBody>
          <a:bodyPr wrap="square" rtlCol="0" anchor="t"/>
          <a:lstStyle/>
          <a:p>
            <a:pPr algn="l" indent="0" marL="0">
              <a:lnSpc>
                <a:spcPts val="2799"/>
              </a:lnSpc>
              <a:buNone/>
            </a:pPr>
            <a:r>
              <a:rPr lang="en-US" sz="1750" dirty="0">
                <a:solidFill>
                  <a:srgbClr val="E5E0DF"/>
                </a:solidFill>
                <a:latin typeface="Roboto" pitchFamily="34" charset="0"/>
                <a:ea typeface="Roboto" pitchFamily="34" charset="-122"/>
                <a:cs typeface="Roboto" pitchFamily="34" charset="-120"/>
              </a:rPr>
              <a:t>John found a community of like-minded individuals who became his pillars of support, leading to personal growth.</a:t>
            </a:r>
            <a:endParaRPr lang="en-US" sz="1750" dirty="0"/>
          </a:p>
        </p:txBody>
      </p:sp>
      <p:pic>
        <p:nvPicPr>
          <p:cNvPr id="11" name="Image 2" descr="preencoded.png">    </p:cNvPr>
          <p:cNvPicPr>
            <a:picLocks noChangeAspect="1"/>
          </p:cNvPicPr>
          <p:nvPr/>
        </p:nvPicPr>
        <p:blipFill>
          <a:blip r:embed="rId3"/>
          <a:stretch>
            <a:fillRect/>
          </a:stretch>
        </p:blipFill>
        <p:spPr>
          <a:xfrm>
            <a:off x="9296400" y="2224445"/>
            <a:ext cx="3296007" cy="2037040"/>
          </a:xfrm>
          <a:prstGeom prst="rect">
            <a:avLst/>
          </a:prstGeom>
        </p:spPr>
      </p:pic>
      <p:sp>
        <p:nvSpPr>
          <p:cNvPr id="12" name="Text 7"/>
          <p:cNvSpPr/>
          <p:nvPr/>
        </p:nvSpPr>
        <p:spPr>
          <a:xfrm>
            <a:off x="9296400" y="4539139"/>
            <a:ext cx="3296007" cy="694373"/>
          </a:xfrm>
          <a:prstGeom prst="rect">
            <a:avLst/>
          </a:prstGeom>
          <a:noFill/>
          <a:ln/>
        </p:spPr>
        <p:txBody>
          <a:bodyPr wrap="square" rtlCol="0" anchor="t"/>
          <a:lstStyle/>
          <a:p>
            <a:pPr algn="l" indent="0" marL="0">
              <a:lnSpc>
                <a:spcPts val="2734"/>
              </a:lnSpc>
              <a:buNone/>
            </a:pPr>
            <a:r>
              <a:rPr lang="en-US" sz="2187" dirty="0">
                <a:solidFill>
                  <a:srgbClr val="E5E0DF"/>
                </a:solidFill>
                <a:latin typeface="Poppins" pitchFamily="34" charset="0"/>
                <a:ea typeface="Poppins" pitchFamily="34" charset="-122"/>
                <a:cs typeface="Poppins" pitchFamily="34" charset="-120"/>
              </a:rPr>
              <a:t>Transformative Journeys</a:t>
            </a:r>
            <a:endParaRPr lang="en-US" sz="2187" dirty="0"/>
          </a:p>
        </p:txBody>
      </p:sp>
      <p:sp>
        <p:nvSpPr>
          <p:cNvPr id="13" name="Text 8"/>
          <p:cNvSpPr/>
          <p:nvPr/>
        </p:nvSpPr>
        <p:spPr>
          <a:xfrm>
            <a:off x="9296400" y="5366742"/>
            <a:ext cx="3296007" cy="1777008"/>
          </a:xfrm>
          <a:prstGeom prst="rect">
            <a:avLst/>
          </a:prstGeom>
          <a:noFill/>
          <a:ln/>
        </p:spPr>
        <p:txBody>
          <a:bodyPr wrap="square" rtlCol="0" anchor="t"/>
          <a:lstStyle/>
          <a:p>
            <a:pPr algn="l" indent="0" marL="0">
              <a:lnSpc>
                <a:spcPts val="2799"/>
              </a:lnSpc>
              <a:buNone/>
            </a:pPr>
            <a:r>
              <a:rPr lang="en-US" sz="1750" dirty="0">
                <a:solidFill>
                  <a:srgbClr val="E5E0DF"/>
                </a:solidFill>
                <a:latin typeface="Roboto" pitchFamily="34" charset="0"/>
                <a:ea typeface="Roboto" pitchFamily="34" charset="-122"/>
                <a:cs typeface="Roboto" pitchFamily="34" charset="-120"/>
              </a:rPr>
              <a:t>From self-doubt to confidence, witness the inspiring transformation of our user, Tina, through the group's encouragement.</a:t>
            </a:r>
            <a:endParaRPr lang="en-US" sz="1750" dirty="0"/>
          </a:p>
        </p:txBody>
      </p:sp>
      <p:pic>
        <p:nvPicPr>
          <p:cNvPr id="14" name="Image 3" descr="preencoded.png">
            <a:hlinkClick r:id="rId5" tooltip=""/>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sp>
      <p:sp>
        <p:nvSpPr>
          <p:cNvPr id="3" name="Shape 1"/>
          <p:cNvSpPr/>
          <p:nvPr/>
        </p:nvSpPr>
        <p:spPr>
          <a:xfrm>
            <a:off x="0" y="0"/>
            <a:ext cx="14630400" cy="8229600"/>
          </a:xfrm>
          <a:prstGeom prst="rect">
            <a:avLst/>
          </a:prstGeom>
          <a:solidFill>
            <a:srgbClr val="050505"/>
          </a:solidFill>
          <a:ln/>
        </p:spPr>
      </p:sp>
      <p:pic>
        <p:nvPicPr>
          <p:cNvPr id="4"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5" name="Text 2"/>
          <p:cNvSpPr/>
          <p:nvPr/>
        </p:nvSpPr>
        <p:spPr>
          <a:xfrm>
            <a:off x="6319599" y="1884878"/>
            <a:ext cx="7477601" cy="1388745"/>
          </a:xfrm>
          <a:prstGeom prst="rect">
            <a:avLst/>
          </a:prstGeom>
          <a:noFill/>
          <a:ln/>
        </p:spPr>
        <p:txBody>
          <a:bodyPr wrap="square" rtlCol="0" anchor="t"/>
          <a:lstStyle/>
          <a:p>
            <a:pPr indent="0" marL="0">
              <a:lnSpc>
                <a:spcPts val="5468"/>
              </a:lnSpc>
              <a:buNone/>
            </a:pPr>
            <a:r>
              <a:rPr lang="en-US" sz="4374" dirty="0">
                <a:solidFill>
                  <a:srgbClr val="F2F2F3"/>
                </a:solidFill>
                <a:latin typeface="Poppins" pitchFamily="34" charset="0"/>
                <a:ea typeface="Poppins" pitchFamily="34" charset="-122"/>
                <a:cs typeface="Poppins" pitchFamily="34" charset="-120"/>
              </a:rPr>
              <a:t>How to get started with the application</a:t>
            </a:r>
            <a:endParaRPr lang="en-US" sz="4374" dirty="0"/>
          </a:p>
        </p:txBody>
      </p:sp>
      <p:sp>
        <p:nvSpPr>
          <p:cNvPr id="6" name="Text 3"/>
          <p:cNvSpPr/>
          <p:nvPr/>
        </p:nvSpPr>
        <p:spPr>
          <a:xfrm>
            <a:off x="6319599" y="3606879"/>
            <a:ext cx="7477601" cy="1421606"/>
          </a:xfrm>
          <a:prstGeom prst="rect">
            <a:avLst/>
          </a:prstGeom>
          <a:noFill/>
          <a:ln/>
        </p:spPr>
        <p:txBody>
          <a:bodyPr wrap="square" rtlCol="0" anchor="t"/>
          <a:lstStyle/>
          <a:p>
            <a:pPr indent="0" marL="0">
              <a:lnSpc>
                <a:spcPts val="2799"/>
              </a:lnSpc>
              <a:buNone/>
            </a:pPr>
            <a:r>
              <a:rPr lang="en-US" sz="1750" dirty="0">
                <a:solidFill>
                  <a:srgbClr val="E5E0DF"/>
                </a:solidFill>
                <a:latin typeface="Roboto" pitchFamily="34" charset="0"/>
                <a:ea typeface="Roboto" pitchFamily="34" charset="-122"/>
                <a:cs typeface="Roboto" pitchFamily="34" charset="-120"/>
              </a:rPr>
              <a:t>Once you've downloaded the app, create your profile with your interests and goals. Explore the different groups available and join the ones that resonate with you. Start engaging with other members by sharing your experiences and offering support.</a:t>
            </a:r>
            <a:endParaRPr lang="en-US" sz="1750" dirty="0"/>
          </a:p>
        </p:txBody>
      </p:sp>
      <p:sp>
        <p:nvSpPr>
          <p:cNvPr id="7" name="Text 4"/>
          <p:cNvSpPr/>
          <p:nvPr/>
        </p:nvSpPr>
        <p:spPr>
          <a:xfrm>
            <a:off x="6319599" y="5278398"/>
            <a:ext cx="7477601" cy="1066205"/>
          </a:xfrm>
          <a:prstGeom prst="rect">
            <a:avLst/>
          </a:prstGeom>
          <a:noFill/>
          <a:ln/>
        </p:spPr>
        <p:txBody>
          <a:bodyPr wrap="square" rtlCol="0" anchor="t"/>
          <a:lstStyle/>
          <a:p>
            <a:pPr indent="0" marL="0">
              <a:lnSpc>
                <a:spcPts val="2799"/>
              </a:lnSpc>
              <a:buNone/>
            </a:pPr>
            <a:r>
              <a:rPr lang="en-US" sz="1750" dirty="0">
                <a:solidFill>
                  <a:srgbClr val="E5E0DF"/>
                </a:solidFill>
                <a:latin typeface="Roboto" pitchFamily="34" charset="0"/>
                <a:ea typeface="Roboto" pitchFamily="34" charset="-122"/>
                <a:cs typeface="Roboto" pitchFamily="34" charset="-120"/>
              </a:rPr>
              <a:t>Don't hesitate to reach out to the community leaders for guidance. Set personal milestones and participate actively in discussions to get the most out of the app.</a:t>
            </a:r>
            <a:endParaRPr lang="en-US" sz="1750" dirty="0"/>
          </a:p>
        </p:txBody>
      </p:sp>
      <p:pic>
        <p:nvPicPr>
          <p:cNvPr id="8"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sp>
      <p:sp>
        <p:nvSpPr>
          <p:cNvPr id="3" name="Shape 1"/>
          <p:cNvSpPr/>
          <p:nvPr/>
        </p:nvSpPr>
        <p:spPr>
          <a:xfrm>
            <a:off x="0" y="0"/>
            <a:ext cx="14630400" cy="8229600"/>
          </a:xfrm>
          <a:prstGeom prst="rect">
            <a:avLst/>
          </a:prstGeom>
          <a:solidFill>
            <a:srgbClr val="050505"/>
          </a:solidFill>
          <a:ln/>
        </p:spPr>
      </p:sp>
      <p:sp>
        <p:nvSpPr>
          <p:cNvPr id="4" name="Text 2"/>
          <p:cNvSpPr/>
          <p:nvPr/>
        </p:nvSpPr>
        <p:spPr>
          <a:xfrm>
            <a:off x="2037993" y="2263616"/>
            <a:ext cx="8811339" cy="694373"/>
          </a:xfrm>
          <a:prstGeom prst="rect">
            <a:avLst/>
          </a:prstGeom>
          <a:noFill/>
          <a:ln/>
        </p:spPr>
        <p:txBody>
          <a:bodyPr wrap="none" rtlCol="0" anchor="t"/>
          <a:lstStyle/>
          <a:p>
            <a:pPr indent="0" marL="0">
              <a:lnSpc>
                <a:spcPts val="5468"/>
              </a:lnSpc>
              <a:buNone/>
            </a:pPr>
            <a:r>
              <a:rPr lang="en-US" sz="4374" dirty="0">
                <a:solidFill>
                  <a:srgbClr val="F2F2F3"/>
                </a:solidFill>
                <a:latin typeface="Poppins" pitchFamily="34" charset="0"/>
                <a:ea typeface="Poppins" pitchFamily="34" charset="-122"/>
                <a:cs typeface="Poppins" pitchFamily="34" charset="-120"/>
              </a:rPr>
              <a:t>Pricing and subscription options</a:t>
            </a:r>
            <a:endParaRPr lang="en-US" sz="4374" dirty="0"/>
          </a:p>
        </p:txBody>
      </p:sp>
      <p:sp>
        <p:nvSpPr>
          <p:cNvPr id="5" name="Shape 3"/>
          <p:cNvSpPr/>
          <p:nvPr/>
        </p:nvSpPr>
        <p:spPr>
          <a:xfrm>
            <a:off x="2037993" y="3402330"/>
            <a:ext cx="10554414" cy="2563654"/>
          </a:xfrm>
          <a:prstGeom prst="roundRect">
            <a:avLst>
              <a:gd name="adj" fmla="val 3900"/>
            </a:avLst>
          </a:prstGeom>
          <a:noFill/>
          <a:ln w="7620">
            <a:solidFill>
              <a:srgbClr val="FFFFFF">
                <a:alpha val="24000"/>
              </a:srgbClr>
            </a:solidFill>
            <a:prstDash val="solid"/>
          </a:ln>
        </p:spPr>
      </p:sp>
      <p:sp>
        <p:nvSpPr>
          <p:cNvPr id="6" name="Shape 4"/>
          <p:cNvSpPr/>
          <p:nvPr/>
        </p:nvSpPr>
        <p:spPr>
          <a:xfrm>
            <a:off x="2045613" y="3409950"/>
            <a:ext cx="10539174" cy="637103"/>
          </a:xfrm>
          <a:prstGeom prst="rect">
            <a:avLst/>
          </a:prstGeom>
          <a:solidFill>
            <a:srgbClr val="FFFFFF">
              <a:alpha val="4000"/>
            </a:srgbClr>
          </a:solidFill>
          <a:ln/>
        </p:spPr>
      </p:sp>
      <p:sp>
        <p:nvSpPr>
          <p:cNvPr id="7" name="Text 5"/>
          <p:cNvSpPr/>
          <p:nvPr/>
        </p:nvSpPr>
        <p:spPr>
          <a:xfrm>
            <a:off x="2267783" y="3550801"/>
            <a:ext cx="4821436" cy="355402"/>
          </a:xfrm>
          <a:prstGeom prst="rect">
            <a:avLst/>
          </a:prstGeom>
          <a:noFill/>
          <a:ln/>
        </p:spPr>
        <p:txBody>
          <a:bodyPr wrap="none" rtlCol="0" anchor="t"/>
          <a:lstStyle/>
          <a:p>
            <a:pPr indent="0" marL="0">
              <a:lnSpc>
                <a:spcPts val="2799"/>
              </a:lnSpc>
              <a:buNone/>
            </a:pPr>
            <a:r>
              <a:rPr lang="en-US" sz="1750" dirty="0">
                <a:solidFill>
                  <a:srgbClr val="E5E0DF"/>
                </a:solidFill>
                <a:latin typeface="Roboto" pitchFamily="34" charset="0"/>
                <a:ea typeface="Roboto" pitchFamily="34" charset="-122"/>
                <a:cs typeface="Roboto" pitchFamily="34" charset="-120"/>
              </a:rPr>
              <a:t>Basic Plan</a:t>
            </a:r>
            <a:endParaRPr lang="en-US" sz="1750" dirty="0"/>
          </a:p>
        </p:txBody>
      </p:sp>
      <p:sp>
        <p:nvSpPr>
          <p:cNvPr id="8" name="Text 6"/>
          <p:cNvSpPr/>
          <p:nvPr/>
        </p:nvSpPr>
        <p:spPr>
          <a:xfrm>
            <a:off x="7541181" y="3550801"/>
            <a:ext cx="4821436" cy="355402"/>
          </a:xfrm>
          <a:prstGeom prst="rect">
            <a:avLst/>
          </a:prstGeom>
          <a:noFill/>
          <a:ln/>
        </p:spPr>
        <p:txBody>
          <a:bodyPr wrap="none" rtlCol="0" anchor="t"/>
          <a:lstStyle/>
          <a:p>
            <a:pPr indent="0" marL="0">
              <a:lnSpc>
                <a:spcPts val="2799"/>
              </a:lnSpc>
              <a:buNone/>
            </a:pPr>
            <a:r>
              <a:rPr lang="en-US" sz="1750" dirty="0">
                <a:solidFill>
                  <a:srgbClr val="E5E0DF"/>
                </a:solidFill>
                <a:latin typeface="Roboto" pitchFamily="34" charset="0"/>
                <a:ea typeface="Roboto" pitchFamily="34" charset="-122"/>
                <a:cs typeface="Roboto" pitchFamily="34" charset="-120"/>
              </a:rPr>
              <a:t>Free</a:t>
            </a:r>
            <a:endParaRPr lang="en-US" sz="1750" dirty="0"/>
          </a:p>
        </p:txBody>
      </p:sp>
      <p:sp>
        <p:nvSpPr>
          <p:cNvPr id="9" name="Shape 7"/>
          <p:cNvSpPr/>
          <p:nvPr/>
        </p:nvSpPr>
        <p:spPr>
          <a:xfrm>
            <a:off x="2045613" y="4047053"/>
            <a:ext cx="10539174" cy="637103"/>
          </a:xfrm>
          <a:prstGeom prst="rect">
            <a:avLst/>
          </a:prstGeom>
          <a:solidFill>
            <a:srgbClr val="000000">
              <a:alpha val="4000"/>
            </a:srgbClr>
          </a:solidFill>
          <a:ln/>
        </p:spPr>
      </p:sp>
      <p:sp>
        <p:nvSpPr>
          <p:cNvPr id="10" name="Text 8"/>
          <p:cNvSpPr/>
          <p:nvPr/>
        </p:nvSpPr>
        <p:spPr>
          <a:xfrm>
            <a:off x="2267783" y="4187904"/>
            <a:ext cx="4821436" cy="355402"/>
          </a:xfrm>
          <a:prstGeom prst="rect">
            <a:avLst/>
          </a:prstGeom>
          <a:noFill/>
          <a:ln/>
        </p:spPr>
        <p:txBody>
          <a:bodyPr wrap="none" rtlCol="0" anchor="t"/>
          <a:lstStyle/>
          <a:p>
            <a:pPr indent="0" marL="0">
              <a:lnSpc>
                <a:spcPts val="2799"/>
              </a:lnSpc>
              <a:buNone/>
            </a:pPr>
            <a:r>
              <a:rPr lang="en-US" sz="1750" dirty="0">
                <a:solidFill>
                  <a:srgbClr val="E5E0DF"/>
                </a:solidFill>
                <a:latin typeface="Roboto" pitchFamily="34" charset="0"/>
                <a:ea typeface="Roboto" pitchFamily="34" charset="-122"/>
                <a:cs typeface="Roboto" pitchFamily="34" charset="-120"/>
              </a:rPr>
              <a:t>Premium Plan</a:t>
            </a:r>
            <a:endParaRPr lang="en-US" sz="1750" dirty="0"/>
          </a:p>
        </p:txBody>
      </p:sp>
      <p:sp>
        <p:nvSpPr>
          <p:cNvPr id="11" name="Text 9"/>
          <p:cNvSpPr/>
          <p:nvPr/>
        </p:nvSpPr>
        <p:spPr>
          <a:xfrm>
            <a:off x="7541181" y="4187904"/>
            <a:ext cx="4821436" cy="355402"/>
          </a:xfrm>
          <a:prstGeom prst="rect">
            <a:avLst/>
          </a:prstGeom>
          <a:noFill/>
          <a:ln/>
        </p:spPr>
        <p:txBody>
          <a:bodyPr wrap="none" rtlCol="0" anchor="t"/>
          <a:lstStyle/>
          <a:p>
            <a:pPr indent="0" marL="0">
              <a:lnSpc>
                <a:spcPts val="2799"/>
              </a:lnSpc>
              <a:buNone/>
            </a:pPr>
            <a:r>
              <a:rPr lang="en-US" sz="1750" dirty="0">
                <a:solidFill>
                  <a:srgbClr val="E5E0DF"/>
                </a:solidFill>
                <a:latin typeface="Roboto" pitchFamily="34" charset="0"/>
                <a:ea typeface="Roboto" pitchFamily="34" charset="-122"/>
                <a:cs typeface="Roboto" pitchFamily="34" charset="-120"/>
              </a:rPr>
              <a:t>$9.99/month</a:t>
            </a:r>
            <a:endParaRPr lang="en-US" sz="1750" dirty="0"/>
          </a:p>
        </p:txBody>
      </p:sp>
      <p:sp>
        <p:nvSpPr>
          <p:cNvPr id="12" name="Shape 10"/>
          <p:cNvSpPr/>
          <p:nvPr/>
        </p:nvSpPr>
        <p:spPr>
          <a:xfrm>
            <a:off x="2045613" y="4684157"/>
            <a:ext cx="10539174" cy="637103"/>
          </a:xfrm>
          <a:prstGeom prst="rect">
            <a:avLst/>
          </a:prstGeom>
          <a:solidFill>
            <a:srgbClr val="FFFFFF">
              <a:alpha val="4000"/>
            </a:srgbClr>
          </a:solidFill>
          <a:ln/>
        </p:spPr>
      </p:sp>
      <p:sp>
        <p:nvSpPr>
          <p:cNvPr id="13" name="Text 11"/>
          <p:cNvSpPr/>
          <p:nvPr/>
        </p:nvSpPr>
        <p:spPr>
          <a:xfrm>
            <a:off x="2267783" y="4825008"/>
            <a:ext cx="4821436" cy="355402"/>
          </a:xfrm>
          <a:prstGeom prst="rect">
            <a:avLst/>
          </a:prstGeom>
          <a:noFill/>
          <a:ln/>
        </p:spPr>
        <p:txBody>
          <a:bodyPr wrap="none" rtlCol="0" anchor="t"/>
          <a:lstStyle/>
          <a:p>
            <a:pPr indent="0" marL="0">
              <a:lnSpc>
                <a:spcPts val="2799"/>
              </a:lnSpc>
              <a:buNone/>
            </a:pPr>
            <a:r>
              <a:rPr lang="en-US" sz="1750" dirty="0">
                <a:solidFill>
                  <a:srgbClr val="E5E0DF"/>
                </a:solidFill>
                <a:latin typeface="Roboto" pitchFamily="34" charset="0"/>
                <a:ea typeface="Roboto" pitchFamily="34" charset="-122"/>
                <a:cs typeface="Roboto" pitchFamily="34" charset="-120"/>
              </a:rPr>
              <a:t>Group Plan</a:t>
            </a:r>
            <a:endParaRPr lang="en-US" sz="1750" dirty="0"/>
          </a:p>
        </p:txBody>
      </p:sp>
      <p:sp>
        <p:nvSpPr>
          <p:cNvPr id="14" name="Text 12"/>
          <p:cNvSpPr/>
          <p:nvPr/>
        </p:nvSpPr>
        <p:spPr>
          <a:xfrm>
            <a:off x="7541181" y="4825008"/>
            <a:ext cx="4821436" cy="355402"/>
          </a:xfrm>
          <a:prstGeom prst="rect">
            <a:avLst/>
          </a:prstGeom>
          <a:noFill/>
          <a:ln/>
        </p:spPr>
        <p:txBody>
          <a:bodyPr wrap="none" rtlCol="0" anchor="t"/>
          <a:lstStyle/>
          <a:p>
            <a:pPr indent="0" marL="0">
              <a:lnSpc>
                <a:spcPts val="2799"/>
              </a:lnSpc>
              <a:buNone/>
            </a:pPr>
            <a:r>
              <a:rPr lang="en-US" sz="1750" dirty="0">
                <a:solidFill>
                  <a:srgbClr val="E5E0DF"/>
                </a:solidFill>
                <a:latin typeface="Roboto" pitchFamily="34" charset="0"/>
                <a:ea typeface="Roboto" pitchFamily="34" charset="-122"/>
                <a:cs typeface="Roboto" pitchFamily="34" charset="-120"/>
              </a:rPr>
              <a:t>$19.99/month</a:t>
            </a:r>
            <a:endParaRPr lang="en-US" sz="1750" dirty="0"/>
          </a:p>
        </p:txBody>
      </p:sp>
      <p:sp>
        <p:nvSpPr>
          <p:cNvPr id="15" name="Shape 13"/>
          <p:cNvSpPr/>
          <p:nvPr/>
        </p:nvSpPr>
        <p:spPr>
          <a:xfrm>
            <a:off x="2045613" y="5321260"/>
            <a:ext cx="10539174" cy="637103"/>
          </a:xfrm>
          <a:prstGeom prst="rect">
            <a:avLst/>
          </a:prstGeom>
          <a:solidFill>
            <a:srgbClr val="000000">
              <a:alpha val="4000"/>
            </a:srgbClr>
          </a:solidFill>
          <a:ln/>
        </p:spPr>
      </p:sp>
      <p:sp>
        <p:nvSpPr>
          <p:cNvPr id="16" name="Text 14"/>
          <p:cNvSpPr/>
          <p:nvPr/>
        </p:nvSpPr>
        <p:spPr>
          <a:xfrm>
            <a:off x="2267783" y="5462111"/>
            <a:ext cx="4821436" cy="355402"/>
          </a:xfrm>
          <a:prstGeom prst="rect">
            <a:avLst/>
          </a:prstGeom>
          <a:noFill/>
          <a:ln/>
        </p:spPr>
        <p:txBody>
          <a:bodyPr wrap="none" rtlCol="0" anchor="t"/>
          <a:lstStyle/>
          <a:p>
            <a:pPr indent="0" marL="0">
              <a:lnSpc>
                <a:spcPts val="2799"/>
              </a:lnSpc>
              <a:buNone/>
            </a:pPr>
            <a:r>
              <a:rPr lang="en-US" sz="1750" dirty="0">
                <a:solidFill>
                  <a:srgbClr val="E5E0DF"/>
                </a:solidFill>
                <a:latin typeface="Roboto" pitchFamily="34" charset="0"/>
                <a:ea typeface="Roboto" pitchFamily="34" charset="-122"/>
                <a:cs typeface="Roboto" pitchFamily="34" charset="-120"/>
              </a:rPr>
              <a:t>Annual Subscription</a:t>
            </a:r>
            <a:endParaRPr lang="en-US" sz="1750" dirty="0"/>
          </a:p>
        </p:txBody>
      </p:sp>
      <p:sp>
        <p:nvSpPr>
          <p:cNvPr id="17" name="Text 15"/>
          <p:cNvSpPr/>
          <p:nvPr/>
        </p:nvSpPr>
        <p:spPr>
          <a:xfrm>
            <a:off x="7541181" y="5462111"/>
            <a:ext cx="4821436" cy="355402"/>
          </a:xfrm>
          <a:prstGeom prst="rect">
            <a:avLst/>
          </a:prstGeom>
          <a:noFill/>
          <a:ln/>
        </p:spPr>
        <p:txBody>
          <a:bodyPr wrap="none" rtlCol="0" anchor="t"/>
          <a:lstStyle/>
          <a:p>
            <a:pPr indent="0" marL="0">
              <a:lnSpc>
                <a:spcPts val="2799"/>
              </a:lnSpc>
              <a:buNone/>
            </a:pPr>
            <a:r>
              <a:rPr lang="en-US" sz="1750" dirty="0">
                <a:solidFill>
                  <a:srgbClr val="E5E0DF"/>
                </a:solidFill>
                <a:latin typeface="Roboto" pitchFamily="34" charset="0"/>
                <a:ea typeface="Roboto" pitchFamily="34" charset="-122"/>
                <a:cs typeface="Roboto" pitchFamily="34" charset="-120"/>
              </a:rPr>
              <a:t>Get 2 months free</a:t>
            </a:r>
            <a:endParaRPr lang="en-US" sz="1750" dirty="0"/>
          </a:p>
        </p:txBody>
      </p:sp>
      <p:pic>
        <p:nvPicPr>
          <p:cNvPr id="18" name="Image 0" descr="preencoded.png">
            <a:hlinkClick r:id="rId2" tooltip=""/>
          </p:cNvPr>
          <p:cNvPicPr>
            <a:picLocks noChangeAspect="1"/>
          </p:cNvPicPr>
          <p:nvPr/>
        </p:nvPicPr>
        <p:blipFill>
          <a:blip r:embed="rId1"/>
          <a:stretch>
            <a:fillRect/>
          </a:stretch>
        </p:blipFill>
        <p:spPr>
          <a:xfrm>
            <a:off x="12242153" y="7589520"/>
            <a:ext cx="2296807" cy="54864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sp>
      <p:sp>
        <p:nvSpPr>
          <p:cNvPr id="3" name="Shape 1"/>
          <p:cNvSpPr/>
          <p:nvPr/>
        </p:nvSpPr>
        <p:spPr>
          <a:xfrm>
            <a:off x="0" y="0"/>
            <a:ext cx="14630400" cy="8229600"/>
          </a:xfrm>
          <a:prstGeom prst="rect">
            <a:avLst/>
          </a:prstGeom>
          <a:solidFill>
            <a:srgbClr val="050505"/>
          </a:solidFill>
          <a:ln/>
        </p:spPr>
      </p:sp>
      <p:pic>
        <p:nvPicPr>
          <p:cNvPr id="4" name="Image 0" descr="preencoded.png">    </p:cNvPr>
          <p:cNvPicPr>
            <a:picLocks noChangeAspect="1"/>
          </p:cNvPicPr>
          <p:nvPr/>
        </p:nvPicPr>
        <p:blipFill>
          <a:blip r:embed="rId1"/>
          <a:stretch>
            <a:fillRect/>
          </a:stretch>
        </p:blipFill>
        <p:spPr>
          <a:xfrm>
            <a:off x="10972800" y="0"/>
            <a:ext cx="3657600" cy="8229600"/>
          </a:xfrm>
          <a:prstGeom prst="rect">
            <a:avLst/>
          </a:prstGeom>
        </p:spPr>
      </p:pic>
      <p:sp>
        <p:nvSpPr>
          <p:cNvPr id="5" name="Text 2"/>
          <p:cNvSpPr/>
          <p:nvPr/>
        </p:nvSpPr>
        <p:spPr>
          <a:xfrm>
            <a:off x="833199" y="1527929"/>
            <a:ext cx="9306401" cy="1388745"/>
          </a:xfrm>
          <a:prstGeom prst="rect">
            <a:avLst/>
          </a:prstGeom>
          <a:noFill/>
          <a:ln/>
        </p:spPr>
        <p:txBody>
          <a:bodyPr wrap="square" rtlCol="0" anchor="t"/>
          <a:lstStyle/>
          <a:p>
            <a:pPr indent="0" marL="0">
              <a:lnSpc>
                <a:spcPts val="5468"/>
              </a:lnSpc>
              <a:buNone/>
            </a:pPr>
            <a:r>
              <a:rPr lang="en-US" sz="4374" dirty="0">
                <a:solidFill>
                  <a:srgbClr val="F2F2F3"/>
                </a:solidFill>
                <a:latin typeface="Poppins" pitchFamily="34" charset="0"/>
                <a:ea typeface="Poppins" pitchFamily="34" charset="-122"/>
                <a:cs typeface="Poppins" pitchFamily="34" charset="-120"/>
              </a:rPr>
              <a:t>Download the App and Join Today</a:t>
            </a:r>
            <a:endParaRPr lang="en-US" sz="4374" dirty="0"/>
          </a:p>
        </p:txBody>
      </p:sp>
      <p:sp>
        <p:nvSpPr>
          <p:cNvPr id="6" name="Shape 3"/>
          <p:cNvSpPr/>
          <p:nvPr/>
        </p:nvSpPr>
        <p:spPr>
          <a:xfrm>
            <a:off x="833199" y="3479125"/>
            <a:ext cx="388739" cy="388739"/>
          </a:xfrm>
          <a:prstGeom prst="roundRect">
            <a:avLst>
              <a:gd name="adj" fmla="val 25722"/>
            </a:avLst>
          </a:prstGeom>
          <a:solidFill>
            <a:srgbClr val="3D3D42"/>
          </a:solidFill>
          <a:ln w="7620">
            <a:solidFill>
              <a:srgbClr val="56565B"/>
            </a:solidFill>
            <a:prstDash val="solid"/>
          </a:ln>
        </p:spPr>
      </p:sp>
      <p:sp>
        <p:nvSpPr>
          <p:cNvPr id="7" name="Text 4"/>
          <p:cNvSpPr/>
          <p:nvPr/>
        </p:nvSpPr>
        <p:spPr>
          <a:xfrm>
            <a:off x="1444109" y="3499842"/>
            <a:ext cx="3931206" cy="694373"/>
          </a:xfrm>
          <a:prstGeom prst="rect">
            <a:avLst/>
          </a:prstGeom>
          <a:noFill/>
          <a:ln/>
        </p:spPr>
        <p:txBody>
          <a:bodyPr wrap="square" rtlCol="0" anchor="t"/>
          <a:lstStyle/>
          <a:p>
            <a:pPr indent="0" marL="0">
              <a:lnSpc>
                <a:spcPts val="2734"/>
              </a:lnSpc>
              <a:buNone/>
            </a:pPr>
            <a:r>
              <a:rPr lang="en-US" sz="2187" dirty="0">
                <a:solidFill>
                  <a:srgbClr val="E5E0DF"/>
                </a:solidFill>
                <a:latin typeface="Poppins" pitchFamily="34" charset="0"/>
                <a:ea typeface="Poppins" pitchFamily="34" charset="-122"/>
                <a:cs typeface="Poppins" pitchFamily="34" charset="-120"/>
              </a:rPr>
              <a:t>Access Support Anytime, Anywhere</a:t>
            </a:r>
            <a:endParaRPr lang="en-US" sz="2187" dirty="0"/>
          </a:p>
        </p:txBody>
      </p:sp>
      <p:sp>
        <p:nvSpPr>
          <p:cNvPr id="8" name="Text 5"/>
          <p:cNvSpPr/>
          <p:nvPr/>
        </p:nvSpPr>
        <p:spPr>
          <a:xfrm>
            <a:off x="1444109" y="4327446"/>
            <a:ext cx="3931206" cy="710803"/>
          </a:xfrm>
          <a:prstGeom prst="rect">
            <a:avLst/>
          </a:prstGeom>
          <a:noFill/>
          <a:ln/>
        </p:spPr>
        <p:txBody>
          <a:bodyPr wrap="square" rtlCol="0" anchor="t"/>
          <a:lstStyle/>
          <a:p>
            <a:pPr indent="0" marL="0">
              <a:lnSpc>
                <a:spcPts val="2799"/>
              </a:lnSpc>
              <a:buNone/>
            </a:pPr>
            <a:r>
              <a:rPr lang="en-US" sz="1750" dirty="0">
                <a:solidFill>
                  <a:srgbClr val="E5E0DF"/>
                </a:solidFill>
                <a:latin typeface="Roboto" pitchFamily="34" charset="0"/>
                <a:ea typeface="Roboto" pitchFamily="34" charset="-122"/>
                <a:cs typeface="Roboto" pitchFamily="34" charset="-120"/>
              </a:rPr>
              <a:t>Join an empathetic community ready to offer support round the clock.</a:t>
            </a:r>
            <a:endParaRPr lang="en-US" sz="1750" dirty="0"/>
          </a:p>
        </p:txBody>
      </p:sp>
      <p:sp>
        <p:nvSpPr>
          <p:cNvPr id="9" name="Shape 6"/>
          <p:cNvSpPr/>
          <p:nvPr/>
        </p:nvSpPr>
        <p:spPr>
          <a:xfrm>
            <a:off x="5597485" y="3479125"/>
            <a:ext cx="388739" cy="388739"/>
          </a:xfrm>
          <a:prstGeom prst="roundRect">
            <a:avLst>
              <a:gd name="adj" fmla="val 25722"/>
            </a:avLst>
          </a:prstGeom>
          <a:solidFill>
            <a:srgbClr val="3D3D42"/>
          </a:solidFill>
          <a:ln w="7620">
            <a:solidFill>
              <a:srgbClr val="56565B"/>
            </a:solidFill>
            <a:prstDash val="solid"/>
          </a:ln>
        </p:spPr>
      </p:sp>
      <p:sp>
        <p:nvSpPr>
          <p:cNvPr id="10" name="Text 7"/>
          <p:cNvSpPr/>
          <p:nvPr/>
        </p:nvSpPr>
        <p:spPr>
          <a:xfrm>
            <a:off x="6208395" y="3499842"/>
            <a:ext cx="3931206" cy="694373"/>
          </a:xfrm>
          <a:prstGeom prst="rect">
            <a:avLst/>
          </a:prstGeom>
          <a:noFill/>
          <a:ln/>
        </p:spPr>
        <p:txBody>
          <a:bodyPr wrap="square" rtlCol="0" anchor="t"/>
          <a:lstStyle/>
          <a:p>
            <a:pPr indent="0" marL="0">
              <a:lnSpc>
                <a:spcPts val="2734"/>
              </a:lnSpc>
              <a:buNone/>
            </a:pPr>
            <a:r>
              <a:rPr lang="en-US" sz="2187" dirty="0">
                <a:solidFill>
                  <a:srgbClr val="E5E0DF"/>
                </a:solidFill>
                <a:latin typeface="Poppins" pitchFamily="34" charset="0"/>
                <a:ea typeface="Poppins" pitchFamily="34" charset="-122"/>
                <a:cs typeface="Poppins" pitchFamily="34" charset="-120"/>
              </a:rPr>
              <a:t>Exclusive Resources and Tools</a:t>
            </a:r>
            <a:endParaRPr lang="en-US" sz="2187" dirty="0"/>
          </a:p>
        </p:txBody>
      </p:sp>
      <p:sp>
        <p:nvSpPr>
          <p:cNvPr id="11" name="Text 8"/>
          <p:cNvSpPr/>
          <p:nvPr/>
        </p:nvSpPr>
        <p:spPr>
          <a:xfrm>
            <a:off x="6208395" y="4327446"/>
            <a:ext cx="3931206" cy="1066205"/>
          </a:xfrm>
          <a:prstGeom prst="rect">
            <a:avLst/>
          </a:prstGeom>
          <a:noFill/>
          <a:ln/>
        </p:spPr>
        <p:txBody>
          <a:bodyPr wrap="square" rtlCol="0" anchor="t"/>
          <a:lstStyle/>
          <a:p>
            <a:pPr indent="0" marL="0">
              <a:lnSpc>
                <a:spcPts val="2799"/>
              </a:lnSpc>
              <a:buNone/>
            </a:pPr>
            <a:r>
              <a:rPr lang="en-US" sz="1750" dirty="0">
                <a:solidFill>
                  <a:srgbClr val="E5E0DF"/>
                </a:solidFill>
                <a:latin typeface="Roboto" pitchFamily="34" charset="0"/>
                <a:ea typeface="Roboto" pitchFamily="34" charset="-122"/>
                <a:cs typeface="Roboto" pitchFamily="34" charset="-120"/>
              </a:rPr>
              <a:t>Access a range of tools and resources designed to aid your personal growth journey.</a:t>
            </a:r>
            <a:endParaRPr lang="en-US" sz="1750" dirty="0"/>
          </a:p>
        </p:txBody>
      </p:sp>
      <p:sp>
        <p:nvSpPr>
          <p:cNvPr id="12" name="Shape 9"/>
          <p:cNvSpPr/>
          <p:nvPr/>
        </p:nvSpPr>
        <p:spPr>
          <a:xfrm>
            <a:off x="833199" y="5845016"/>
            <a:ext cx="388739" cy="388739"/>
          </a:xfrm>
          <a:prstGeom prst="roundRect">
            <a:avLst>
              <a:gd name="adj" fmla="val 25722"/>
            </a:avLst>
          </a:prstGeom>
          <a:solidFill>
            <a:srgbClr val="3D3D42"/>
          </a:solidFill>
          <a:ln w="7620">
            <a:solidFill>
              <a:srgbClr val="56565B"/>
            </a:solidFill>
            <a:prstDash val="solid"/>
          </a:ln>
        </p:spPr>
      </p:sp>
      <p:sp>
        <p:nvSpPr>
          <p:cNvPr id="13" name="Text 10"/>
          <p:cNvSpPr/>
          <p:nvPr/>
        </p:nvSpPr>
        <p:spPr>
          <a:xfrm>
            <a:off x="1444109" y="5865733"/>
            <a:ext cx="5141119" cy="347186"/>
          </a:xfrm>
          <a:prstGeom prst="rect">
            <a:avLst/>
          </a:prstGeom>
          <a:noFill/>
          <a:ln/>
        </p:spPr>
        <p:txBody>
          <a:bodyPr wrap="none" rtlCol="0" anchor="t"/>
          <a:lstStyle/>
          <a:p>
            <a:pPr indent="0" marL="0">
              <a:lnSpc>
                <a:spcPts val="2734"/>
              </a:lnSpc>
              <a:buNone/>
            </a:pPr>
            <a:r>
              <a:rPr lang="en-US" sz="2187" dirty="0">
                <a:solidFill>
                  <a:srgbClr val="E5E0DF"/>
                </a:solidFill>
                <a:latin typeface="Poppins" pitchFamily="34" charset="0"/>
                <a:ea typeface="Poppins" pitchFamily="34" charset="-122"/>
                <a:cs typeface="Poppins" pitchFamily="34" charset="-120"/>
              </a:rPr>
              <a:t>Connect with Like-minded Individuals</a:t>
            </a:r>
            <a:endParaRPr lang="en-US" sz="2187" dirty="0"/>
          </a:p>
        </p:txBody>
      </p:sp>
      <p:sp>
        <p:nvSpPr>
          <p:cNvPr id="14" name="Text 11"/>
          <p:cNvSpPr/>
          <p:nvPr/>
        </p:nvSpPr>
        <p:spPr>
          <a:xfrm>
            <a:off x="1444109" y="6346150"/>
            <a:ext cx="8695492" cy="355402"/>
          </a:xfrm>
          <a:prstGeom prst="rect">
            <a:avLst/>
          </a:prstGeom>
          <a:noFill/>
          <a:ln/>
        </p:spPr>
        <p:txBody>
          <a:bodyPr wrap="none" rtlCol="0" anchor="t"/>
          <a:lstStyle/>
          <a:p>
            <a:pPr indent="0" marL="0">
              <a:lnSpc>
                <a:spcPts val="2799"/>
              </a:lnSpc>
              <a:buNone/>
            </a:pPr>
            <a:r>
              <a:rPr lang="en-US" sz="1750" dirty="0">
                <a:solidFill>
                  <a:srgbClr val="E5E0DF"/>
                </a:solidFill>
                <a:latin typeface="Roboto" pitchFamily="34" charset="0"/>
                <a:ea typeface="Roboto" pitchFamily="34" charset="-122"/>
                <a:cs typeface="Roboto" pitchFamily="34" charset="-120"/>
              </a:rPr>
              <a:t>Engage with a network of individuals sharing similar experiences and goals</a:t>
            </a:r>
            <a:endParaRPr lang="en-US" sz="1750" dirty="0"/>
          </a:p>
        </p:txBody>
      </p:sp>
      <p:pic>
        <p:nvPicPr>
          <p:cNvPr id="15"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sp>
      <p:sp>
        <p:nvSpPr>
          <p:cNvPr id="3" name="Shape 1"/>
          <p:cNvSpPr/>
          <p:nvPr/>
        </p:nvSpPr>
        <p:spPr>
          <a:xfrm>
            <a:off x="0" y="0"/>
            <a:ext cx="14630400" cy="8229600"/>
          </a:xfrm>
          <a:prstGeom prst="rect">
            <a:avLst/>
          </a:prstGeom>
          <a:solidFill>
            <a:srgbClr val="050505"/>
          </a:solidFill>
          <a:ln/>
        </p:spPr>
      </p:sp>
      <p:sp>
        <p:nvSpPr>
          <p:cNvPr id="4" name="Text 2"/>
          <p:cNvSpPr/>
          <p:nvPr/>
        </p:nvSpPr>
        <p:spPr>
          <a:xfrm>
            <a:off x="2037993" y="2261116"/>
            <a:ext cx="5554980" cy="694373"/>
          </a:xfrm>
          <a:prstGeom prst="rect">
            <a:avLst/>
          </a:prstGeom>
          <a:noFill/>
          <a:ln/>
        </p:spPr>
        <p:txBody>
          <a:bodyPr wrap="none" rtlCol="0" anchor="t"/>
          <a:lstStyle/>
          <a:p>
            <a:pPr indent="0" marL="0">
              <a:lnSpc>
                <a:spcPts val="5468"/>
              </a:lnSpc>
              <a:buNone/>
            </a:pPr>
            <a:r>
              <a:rPr lang="en-US" sz="4374" dirty="0">
                <a:solidFill>
                  <a:srgbClr val="F2F2F3"/>
                </a:solidFill>
                <a:latin typeface="Poppins" pitchFamily="34" charset="0"/>
                <a:ea typeface="Poppins" pitchFamily="34" charset="-122"/>
                <a:cs typeface="Poppins" pitchFamily="34" charset="-120"/>
              </a:rPr>
              <a:t>Our Ask</a:t>
            </a:r>
            <a:endParaRPr lang="en-US" sz="4374" dirty="0"/>
          </a:p>
        </p:txBody>
      </p:sp>
      <p:pic>
        <p:nvPicPr>
          <p:cNvPr id="5" name="Image 0" descr="preencoded.png">    </p:cNvPr>
          <p:cNvPicPr>
            <a:picLocks noChangeAspect="1"/>
          </p:cNvPicPr>
          <p:nvPr/>
        </p:nvPicPr>
        <p:blipFill>
          <a:blip r:embed="rId1"/>
          <a:stretch>
            <a:fillRect/>
          </a:stretch>
        </p:blipFill>
        <p:spPr>
          <a:xfrm>
            <a:off x="2037993" y="3399830"/>
            <a:ext cx="444341" cy="444341"/>
          </a:xfrm>
          <a:prstGeom prst="rect">
            <a:avLst/>
          </a:prstGeom>
        </p:spPr>
      </p:pic>
      <p:sp>
        <p:nvSpPr>
          <p:cNvPr id="6" name="Text 3"/>
          <p:cNvSpPr/>
          <p:nvPr/>
        </p:nvSpPr>
        <p:spPr>
          <a:xfrm>
            <a:off x="2037993" y="4066342"/>
            <a:ext cx="2388632" cy="347186"/>
          </a:xfrm>
          <a:prstGeom prst="rect">
            <a:avLst/>
          </a:prstGeom>
          <a:noFill/>
          <a:ln/>
        </p:spPr>
        <p:txBody>
          <a:bodyPr wrap="none" rtlCol="0" anchor="t"/>
          <a:lstStyle/>
          <a:p>
            <a:pPr algn="l" indent="0" marL="0">
              <a:lnSpc>
                <a:spcPts val="2734"/>
              </a:lnSpc>
              <a:buNone/>
            </a:pPr>
            <a:r>
              <a:rPr lang="en-US" sz="2187" dirty="0">
                <a:solidFill>
                  <a:srgbClr val="E5E0DF"/>
                </a:solidFill>
                <a:latin typeface="Poppins" pitchFamily="34" charset="0"/>
                <a:ea typeface="Poppins" pitchFamily="34" charset="-122"/>
                <a:cs typeface="Poppins" pitchFamily="34" charset="-120"/>
              </a:rPr>
              <a:t>Support</a:t>
            </a:r>
            <a:endParaRPr lang="en-US" sz="2187" dirty="0"/>
          </a:p>
        </p:txBody>
      </p:sp>
      <p:sp>
        <p:nvSpPr>
          <p:cNvPr id="7" name="Text 4"/>
          <p:cNvSpPr/>
          <p:nvPr/>
        </p:nvSpPr>
        <p:spPr>
          <a:xfrm>
            <a:off x="2037993" y="4546759"/>
            <a:ext cx="2388632" cy="1421606"/>
          </a:xfrm>
          <a:prstGeom prst="rect">
            <a:avLst/>
          </a:prstGeom>
          <a:noFill/>
          <a:ln/>
        </p:spPr>
        <p:txBody>
          <a:bodyPr wrap="square" rtlCol="0" anchor="t"/>
          <a:lstStyle/>
          <a:p>
            <a:pPr algn="l" indent="0" marL="0">
              <a:lnSpc>
                <a:spcPts val="2799"/>
              </a:lnSpc>
              <a:buNone/>
            </a:pPr>
            <a:r>
              <a:rPr lang="en-US" sz="1750" dirty="0">
                <a:solidFill>
                  <a:srgbClr val="E5E0DF"/>
                </a:solidFill>
                <a:latin typeface="Roboto" pitchFamily="34" charset="0"/>
                <a:ea typeface="Roboto" pitchFamily="34" charset="-122"/>
                <a:cs typeface="Roboto" pitchFamily="34" charset="-120"/>
              </a:rPr>
              <a:t>We encourage everyone to offer help and support to others in the group.</a:t>
            </a:r>
            <a:endParaRPr lang="en-US" sz="1750" dirty="0"/>
          </a:p>
        </p:txBody>
      </p:sp>
      <p:pic>
        <p:nvPicPr>
          <p:cNvPr id="8" name="Image 1" descr="preencoded.png">    </p:cNvPr>
          <p:cNvPicPr>
            <a:picLocks noChangeAspect="1"/>
          </p:cNvPicPr>
          <p:nvPr/>
        </p:nvPicPr>
        <p:blipFill>
          <a:blip r:embed="rId2"/>
          <a:stretch>
            <a:fillRect/>
          </a:stretch>
        </p:blipFill>
        <p:spPr>
          <a:xfrm>
            <a:off x="4759881" y="3399830"/>
            <a:ext cx="444341" cy="444341"/>
          </a:xfrm>
          <a:prstGeom prst="rect">
            <a:avLst/>
          </a:prstGeom>
        </p:spPr>
      </p:pic>
      <p:sp>
        <p:nvSpPr>
          <p:cNvPr id="9" name="Text 5"/>
          <p:cNvSpPr/>
          <p:nvPr/>
        </p:nvSpPr>
        <p:spPr>
          <a:xfrm>
            <a:off x="4759881" y="4066342"/>
            <a:ext cx="2388632" cy="347186"/>
          </a:xfrm>
          <a:prstGeom prst="rect">
            <a:avLst/>
          </a:prstGeom>
          <a:noFill/>
          <a:ln/>
        </p:spPr>
        <p:txBody>
          <a:bodyPr wrap="none" rtlCol="0" anchor="t"/>
          <a:lstStyle/>
          <a:p>
            <a:pPr algn="l" indent="0" marL="0">
              <a:lnSpc>
                <a:spcPts val="2734"/>
              </a:lnSpc>
              <a:buNone/>
            </a:pPr>
            <a:r>
              <a:rPr lang="en-US" sz="2187" dirty="0">
                <a:solidFill>
                  <a:srgbClr val="E5E0DF"/>
                </a:solidFill>
                <a:latin typeface="Poppins" pitchFamily="34" charset="0"/>
                <a:ea typeface="Poppins" pitchFamily="34" charset="-122"/>
                <a:cs typeface="Poppins" pitchFamily="34" charset="-120"/>
              </a:rPr>
              <a:t>Collaboration</a:t>
            </a:r>
            <a:endParaRPr lang="en-US" sz="2187" dirty="0"/>
          </a:p>
        </p:txBody>
      </p:sp>
      <p:sp>
        <p:nvSpPr>
          <p:cNvPr id="10" name="Text 6"/>
          <p:cNvSpPr/>
          <p:nvPr/>
        </p:nvSpPr>
        <p:spPr>
          <a:xfrm>
            <a:off x="4759881" y="4546759"/>
            <a:ext cx="2388632" cy="1421606"/>
          </a:xfrm>
          <a:prstGeom prst="rect">
            <a:avLst/>
          </a:prstGeom>
          <a:noFill/>
          <a:ln/>
        </p:spPr>
        <p:txBody>
          <a:bodyPr wrap="square" rtlCol="0" anchor="t"/>
          <a:lstStyle/>
          <a:p>
            <a:pPr algn="l" indent="0" marL="0">
              <a:lnSpc>
                <a:spcPts val="2799"/>
              </a:lnSpc>
              <a:buNone/>
            </a:pPr>
            <a:r>
              <a:rPr lang="en-US" sz="1750" dirty="0">
                <a:solidFill>
                  <a:srgbClr val="E5E0DF"/>
                </a:solidFill>
                <a:latin typeface="Roboto" pitchFamily="34" charset="0"/>
                <a:ea typeface="Roboto" pitchFamily="34" charset="-122"/>
                <a:cs typeface="Roboto" pitchFamily="34" charset="-120"/>
              </a:rPr>
              <a:t>Let's work together to create a positive and supportive environment for everyone.</a:t>
            </a:r>
            <a:endParaRPr lang="en-US" sz="1750" dirty="0"/>
          </a:p>
        </p:txBody>
      </p:sp>
      <p:pic>
        <p:nvPicPr>
          <p:cNvPr id="11" name="Image 2" descr="preencoded.png">    </p:cNvPr>
          <p:cNvPicPr>
            <a:picLocks noChangeAspect="1"/>
          </p:cNvPicPr>
          <p:nvPr/>
        </p:nvPicPr>
        <p:blipFill>
          <a:blip r:embed="rId3"/>
          <a:stretch>
            <a:fillRect/>
          </a:stretch>
        </p:blipFill>
        <p:spPr>
          <a:xfrm>
            <a:off x="7481768" y="3399830"/>
            <a:ext cx="444341" cy="444341"/>
          </a:xfrm>
          <a:prstGeom prst="rect">
            <a:avLst/>
          </a:prstGeom>
        </p:spPr>
      </p:pic>
      <p:sp>
        <p:nvSpPr>
          <p:cNvPr id="12" name="Text 7"/>
          <p:cNvSpPr/>
          <p:nvPr/>
        </p:nvSpPr>
        <p:spPr>
          <a:xfrm>
            <a:off x="7481768" y="4066342"/>
            <a:ext cx="2388632" cy="347186"/>
          </a:xfrm>
          <a:prstGeom prst="rect">
            <a:avLst/>
          </a:prstGeom>
          <a:noFill/>
          <a:ln/>
        </p:spPr>
        <p:txBody>
          <a:bodyPr wrap="none" rtlCol="0" anchor="t"/>
          <a:lstStyle/>
          <a:p>
            <a:pPr algn="l" indent="0" marL="0">
              <a:lnSpc>
                <a:spcPts val="2734"/>
              </a:lnSpc>
              <a:buNone/>
            </a:pPr>
            <a:r>
              <a:rPr lang="en-US" sz="2187" dirty="0">
                <a:solidFill>
                  <a:srgbClr val="E5E0DF"/>
                </a:solidFill>
                <a:latin typeface="Poppins" pitchFamily="34" charset="0"/>
                <a:ea typeface="Poppins" pitchFamily="34" charset="-122"/>
                <a:cs typeface="Poppins" pitchFamily="34" charset="-120"/>
              </a:rPr>
              <a:t>Community</a:t>
            </a:r>
            <a:endParaRPr lang="en-US" sz="2187" dirty="0"/>
          </a:p>
        </p:txBody>
      </p:sp>
      <p:sp>
        <p:nvSpPr>
          <p:cNvPr id="13" name="Text 8"/>
          <p:cNvSpPr/>
          <p:nvPr/>
        </p:nvSpPr>
        <p:spPr>
          <a:xfrm>
            <a:off x="7481768" y="4546759"/>
            <a:ext cx="2388632" cy="1421606"/>
          </a:xfrm>
          <a:prstGeom prst="rect">
            <a:avLst/>
          </a:prstGeom>
          <a:noFill/>
          <a:ln/>
        </p:spPr>
        <p:txBody>
          <a:bodyPr wrap="square" rtlCol="0" anchor="t"/>
          <a:lstStyle/>
          <a:p>
            <a:pPr algn="l" indent="0" marL="0">
              <a:lnSpc>
                <a:spcPts val="2799"/>
              </a:lnSpc>
              <a:buNone/>
            </a:pPr>
            <a:r>
              <a:rPr lang="en-US" sz="1750" dirty="0">
                <a:solidFill>
                  <a:srgbClr val="E5E0DF"/>
                </a:solidFill>
                <a:latin typeface="Roboto" pitchFamily="34" charset="0"/>
                <a:ea typeface="Roboto" pitchFamily="34" charset="-122"/>
                <a:cs typeface="Roboto" pitchFamily="34" charset="-120"/>
              </a:rPr>
              <a:t>Building a strong sense of community is an essential part of our mission.</a:t>
            </a:r>
            <a:endParaRPr lang="en-US" sz="1750" dirty="0"/>
          </a:p>
        </p:txBody>
      </p:sp>
      <p:pic>
        <p:nvPicPr>
          <p:cNvPr id="14" name="Image 3" descr="preencoded.png">    </p:cNvPr>
          <p:cNvPicPr>
            <a:picLocks noChangeAspect="1"/>
          </p:cNvPicPr>
          <p:nvPr/>
        </p:nvPicPr>
        <p:blipFill>
          <a:blip r:embed="rId4"/>
          <a:stretch>
            <a:fillRect/>
          </a:stretch>
        </p:blipFill>
        <p:spPr>
          <a:xfrm>
            <a:off x="10203656" y="3399830"/>
            <a:ext cx="444341" cy="444341"/>
          </a:xfrm>
          <a:prstGeom prst="rect">
            <a:avLst/>
          </a:prstGeom>
        </p:spPr>
      </p:pic>
      <p:sp>
        <p:nvSpPr>
          <p:cNvPr id="15" name="Text 9"/>
          <p:cNvSpPr/>
          <p:nvPr/>
        </p:nvSpPr>
        <p:spPr>
          <a:xfrm>
            <a:off x="10203656" y="4066342"/>
            <a:ext cx="2388751" cy="347186"/>
          </a:xfrm>
          <a:prstGeom prst="rect">
            <a:avLst/>
          </a:prstGeom>
          <a:noFill/>
          <a:ln/>
        </p:spPr>
        <p:txBody>
          <a:bodyPr wrap="none" rtlCol="0" anchor="t"/>
          <a:lstStyle/>
          <a:p>
            <a:pPr algn="l" indent="0" marL="0">
              <a:lnSpc>
                <a:spcPts val="2734"/>
              </a:lnSpc>
              <a:buNone/>
            </a:pPr>
            <a:r>
              <a:rPr lang="en-US" sz="2187" dirty="0">
                <a:solidFill>
                  <a:srgbClr val="E5E0DF"/>
                </a:solidFill>
                <a:latin typeface="Poppins" pitchFamily="34" charset="0"/>
                <a:ea typeface="Poppins" pitchFamily="34" charset="-122"/>
                <a:cs typeface="Poppins" pitchFamily="34" charset="-120"/>
              </a:rPr>
              <a:t>Compassion</a:t>
            </a:r>
            <a:endParaRPr lang="en-US" sz="2187" dirty="0"/>
          </a:p>
        </p:txBody>
      </p:sp>
      <p:sp>
        <p:nvSpPr>
          <p:cNvPr id="16" name="Text 10"/>
          <p:cNvSpPr/>
          <p:nvPr/>
        </p:nvSpPr>
        <p:spPr>
          <a:xfrm>
            <a:off x="10203656" y="4546759"/>
            <a:ext cx="2388751" cy="1421606"/>
          </a:xfrm>
          <a:prstGeom prst="rect">
            <a:avLst/>
          </a:prstGeom>
          <a:noFill/>
          <a:ln/>
        </p:spPr>
        <p:txBody>
          <a:bodyPr wrap="square" rtlCol="0" anchor="t"/>
          <a:lstStyle/>
          <a:p>
            <a:pPr algn="l" indent="0" marL="0">
              <a:lnSpc>
                <a:spcPts val="2799"/>
              </a:lnSpc>
              <a:buNone/>
            </a:pPr>
            <a:r>
              <a:rPr lang="en-US" sz="1750" dirty="0">
                <a:solidFill>
                  <a:srgbClr val="E5E0DF"/>
                </a:solidFill>
                <a:latin typeface="Roboto" pitchFamily="34" charset="0"/>
                <a:ea typeface="Roboto" pitchFamily="34" charset="-122"/>
                <a:cs typeface="Roboto" pitchFamily="34" charset="-120"/>
              </a:rPr>
              <a:t>We aim to lead with kindness and compassion in our interactions with others.</a:t>
            </a:r>
            <a:endParaRPr lang="en-US" sz="1750" dirty="0"/>
          </a:p>
        </p:txBody>
      </p:sp>
      <p:pic>
        <p:nvPicPr>
          <p:cNvPr id="17" name="Image 4" descr="preencoded.png">
            <a:hlinkClick r:id="rId6" tooltip=""/>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2024-03-08T09:47:47Z</dcterms:created>
  <dcterms:modified xsi:type="dcterms:W3CDTF">2024-03-08T09:47:47Z</dcterms:modified>
</cp:coreProperties>
</file>